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handoutMasterIdLst>
    <p:handoutMasterId r:id="rId19"/>
  </p:handoutMasterIdLst>
  <p:sldIdLst>
    <p:sldId id="259" r:id="rId2"/>
    <p:sldId id="279" r:id="rId3"/>
    <p:sldId id="264" r:id="rId4"/>
    <p:sldId id="265" r:id="rId5"/>
    <p:sldId id="266" r:id="rId6"/>
    <p:sldId id="268" r:id="rId7"/>
    <p:sldId id="269" r:id="rId8"/>
    <p:sldId id="270" r:id="rId9"/>
    <p:sldId id="271" r:id="rId10"/>
    <p:sldId id="272" r:id="rId11"/>
    <p:sldId id="273" r:id="rId12"/>
    <p:sldId id="275" r:id="rId13"/>
    <p:sldId id="276" r:id="rId14"/>
    <p:sldId id="277" r:id="rId15"/>
    <p:sldId id="278" r:id="rId16"/>
    <p:sldId id="28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644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559" autoAdjust="0"/>
    <p:restoredTop sz="94660"/>
  </p:normalViewPr>
  <p:slideViewPr>
    <p:cSldViewPr snapToGrid="0">
      <p:cViewPr varScale="1">
        <p:scale>
          <a:sx n="81" d="100"/>
          <a:sy n="81" d="100"/>
        </p:scale>
        <p:origin x="1003" y="53"/>
      </p:cViewPr>
      <p:guideLst>
        <p:guide orient="horz" pos="2160"/>
        <p:guide pos="3840"/>
      </p:guideLst>
    </p:cSldViewPr>
  </p:slideViewPr>
  <p:notesTextViewPr>
    <p:cViewPr>
      <p:scale>
        <a:sx n="1" d="1"/>
        <a:sy n="1" d="1"/>
      </p:scale>
      <p:origin x="0" y="0"/>
    </p:cViewPr>
  </p:notesText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7429BB-B4AE-1FD4-40CA-11DEC06DF33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736E014-1DD4-A911-0818-2801CAFD99E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3928E3B-7122-43E6-B3BB-09448C56C96C}" type="datetimeFigureOut">
              <a:rPr lang="en-US" smtClean="0"/>
              <a:t>25/05/10</a:t>
            </a:fld>
            <a:endParaRPr lang="en-US"/>
          </a:p>
        </p:txBody>
      </p:sp>
      <p:sp>
        <p:nvSpPr>
          <p:cNvPr id="4" name="Footer Placeholder 3">
            <a:extLst>
              <a:ext uri="{FF2B5EF4-FFF2-40B4-BE49-F238E27FC236}">
                <a16:creationId xmlns:a16="http://schemas.microsoft.com/office/drawing/2014/main" id="{77507225-126A-9CD2-B38B-89A64803DAA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E59A47BA-80EE-701F-EBD0-8E5B9C8D041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BF22B76-F21B-401A-98B3-B52E9FD889BC}" type="slidenum">
              <a:rPr lang="en-US" smtClean="0"/>
              <a:t>‹#›</a:t>
            </a:fld>
            <a:endParaRPr lang="en-US"/>
          </a:p>
        </p:txBody>
      </p:sp>
    </p:spTree>
    <p:extLst>
      <p:ext uri="{BB962C8B-B14F-4D97-AF65-F5344CB8AC3E}">
        <p14:creationId xmlns:p14="http://schemas.microsoft.com/office/powerpoint/2010/main" val="406815208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2.png>
</file>

<file path=ppt/media/image3.svg>
</file>

<file path=ppt/media/image4.pn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98C9CAF-43DF-44BF-8016-DC193E4E594B}" type="datetimeFigureOut">
              <a:rPr lang="en-US" smtClean="0"/>
              <a:t>25/05/10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C232D7-2694-4BD6-985B-15C23CEC77DD}" type="slidenum">
              <a:rPr lang="en-US" smtClean="0"/>
              <a:t>‹#›</a:t>
            </a:fld>
            <a:endParaRPr lang="en-US"/>
          </a:p>
        </p:txBody>
      </p:sp>
    </p:spTree>
    <p:extLst>
      <p:ext uri="{BB962C8B-B14F-4D97-AF65-F5344CB8AC3E}">
        <p14:creationId xmlns:p14="http://schemas.microsoft.com/office/powerpoint/2010/main" val="311894407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عنوان اصلی">
    <p:bg>
      <p:bgPr>
        <a:blipFill dpi="0" rotWithShape="1">
          <a:blip r:embed="rId2">
            <a:alphaModFix amt="89000"/>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A2AF927-30AA-7708-FA45-DC09B6C7A633}"/>
              </a:ext>
            </a:extLst>
          </p:cNvPr>
          <p:cNvSpPr txBox="1"/>
          <p:nvPr userDrawn="1"/>
        </p:nvSpPr>
        <p:spPr>
          <a:xfrm>
            <a:off x="5466591" y="1592265"/>
            <a:ext cx="6649203" cy="1261884"/>
          </a:xfrm>
          <a:prstGeom prst="rect">
            <a:avLst/>
          </a:prstGeom>
          <a:noFill/>
        </p:spPr>
        <p:txBody>
          <a:bodyPr wrap="square" rtlCol="0">
            <a:spAutoFit/>
          </a:bodyPr>
          <a:lstStyle/>
          <a:p>
            <a:pPr algn="ctr"/>
            <a:r>
              <a:rPr lang="en-US" sz="4000" b="1" dirty="0">
                <a:latin typeface="Times New Roman" panose="02020603050405020304" pitchFamily="18" charset="0"/>
                <a:cs typeface="Times New Roman" panose="02020603050405020304" pitchFamily="18" charset="0"/>
              </a:rPr>
              <a:t>Software Architecture</a:t>
            </a:r>
          </a:p>
          <a:p>
            <a:pPr algn="ctr"/>
            <a:endParaRPr lang="en-US" sz="3600" dirty="0"/>
          </a:p>
        </p:txBody>
      </p:sp>
      <p:sp>
        <p:nvSpPr>
          <p:cNvPr id="5" name="TextBox 4">
            <a:extLst>
              <a:ext uri="{FF2B5EF4-FFF2-40B4-BE49-F238E27FC236}">
                <a16:creationId xmlns:a16="http://schemas.microsoft.com/office/drawing/2014/main" id="{0A107B7A-E65E-6134-1507-F92CE52BA14D}"/>
              </a:ext>
            </a:extLst>
          </p:cNvPr>
          <p:cNvSpPr txBox="1"/>
          <p:nvPr userDrawn="1"/>
        </p:nvSpPr>
        <p:spPr>
          <a:xfrm>
            <a:off x="5818367" y="2543538"/>
            <a:ext cx="5945653" cy="830997"/>
          </a:xfrm>
          <a:prstGeom prst="rect">
            <a:avLst/>
          </a:prstGeom>
          <a:noFill/>
        </p:spPr>
        <p:txBody>
          <a:bodyPr wrap="square" rtlCol="0">
            <a:spAutoFit/>
          </a:bodyPr>
          <a:lstStyle/>
          <a:p>
            <a:pPr algn="ctr"/>
            <a:r>
              <a:rPr lang="en-US" sz="2400" i="0" dirty="0">
                <a:solidFill>
                  <a:schemeClr val="tx1">
                    <a:lumMod val="50000"/>
                    <a:lumOff val="50000"/>
                  </a:schemeClr>
                </a:solidFill>
                <a:latin typeface="+mj-lt"/>
              </a:rPr>
              <a:t>University Of Isfahan</a:t>
            </a:r>
          </a:p>
          <a:p>
            <a:pPr algn="ctr"/>
            <a:endParaRPr lang="en-US" sz="2400" i="0" dirty="0"/>
          </a:p>
        </p:txBody>
      </p:sp>
      <p:sp>
        <p:nvSpPr>
          <p:cNvPr id="6" name="TextBox 5">
            <a:extLst>
              <a:ext uri="{FF2B5EF4-FFF2-40B4-BE49-F238E27FC236}">
                <a16:creationId xmlns:a16="http://schemas.microsoft.com/office/drawing/2014/main" id="{81D675CA-92B6-F987-200D-6735AB7A67AE}"/>
              </a:ext>
            </a:extLst>
          </p:cNvPr>
          <p:cNvSpPr txBox="1"/>
          <p:nvPr userDrawn="1"/>
        </p:nvSpPr>
        <p:spPr>
          <a:xfrm>
            <a:off x="5466591" y="4468683"/>
            <a:ext cx="6649203" cy="400110"/>
          </a:xfrm>
          <a:prstGeom prst="rect">
            <a:avLst/>
          </a:prstGeom>
          <a:noFill/>
        </p:spPr>
        <p:txBody>
          <a:bodyPr wrap="square" rtlCol="0">
            <a:spAutoFit/>
          </a:bodyPr>
          <a:lstStyle/>
          <a:p>
            <a:pPr marL="0" indent="0" algn="ctr">
              <a:buNone/>
            </a:pPr>
            <a:r>
              <a:rPr lang="en-US" sz="1800" b="0" i="1" dirty="0">
                <a:solidFill>
                  <a:schemeClr val="tx1">
                    <a:lumMod val="50000"/>
                    <a:lumOff val="50000"/>
                  </a:schemeClr>
                </a:solidFill>
                <a:latin typeface="+mj-lt"/>
              </a:rPr>
              <a:t>Dr. </a:t>
            </a:r>
            <a:r>
              <a:rPr lang="en-US" sz="2000" b="0" i="1" dirty="0">
                <a:solidFill>
                  <a:schemeClr val="tx1">
                    <a:lumMod val="50000"/>
                    <a:lumOff val="50000"/>
                  </a:schemeClr>
                </a:solidFill>
                <a:latin typeface="+mj-lt"/>
              </a:rPr>
              <a:t>Mohammadreza</a:t>
            </a:r>
            <a:r>
              <a:rPr lang="en-US" sz="1800" b="0" i="1" dirty="0">
                <a:solidFill>
                  <a:schemeClr val="tx1">
                    <a:lumMod val="50000"/>
                    <a:lumOff val="50000"/>
                  </a:schemeClr>
                </a:solidFill>
                <a:latin typeface="+mj-lt"/>
              </a:rPr>
              <a:t> Sharbaf</a:t>
            </a:r>
          </a:p>
        </p:txBody>
      </p:sp>
    </p:spTree>
    <p:extLst>
      <p:ext uri="{BB962C8B-B14F-4D97-AF65-F5344CB8AC3E}">
        <p14:creationId xmlns:p14="http://schemas.microsoft.com/office/powerpoint/2010/main" val="175826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ustom Layout">
    <p:bg>
      <p:bgPr>
        <a:blipFill dpi="0" rotWithShape="1">
          <a:blip r:embed="rId2">
            <a:alphaModFix amt="89000"/>
            <a:lum/>
          </a:blip>
          <a:srcRect/>
          <a:stretch>
            <a:fillRect l="-6000" r="-6000"/>
          </a:stretch>
        </a:blipFill>
        <a:effectLst/>
      </p:bgPr>
    </p:bg>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696C45E3-84FC-009E-B990-CC3128943DCF}"/>
              </a:ext>
            </a:extLst>
          </p:cNvPr>
          <p:cNvSpPr txBox="1"/>
          <p:nvPr userDrawn="1"/>
        </p:nvSpPr>
        <p:spPr>
          <a:xfrm>
            <a:off x="2790613" y="2167116"/>
            <a:ext cx="6610774" cy="1077218"/>
          </a:xfrm>
          <a:prstGeom prst="rect">
            <a:avLst/>
          </a:prstGeom>
          <a:noFill/>
        </p:spPr>
        <p:txBody>
          <a:bodyPr wrap="square">
            <a:spAutoFit/>
          </a:bodyPr>
          <a:lstStyle/>
          <a:p>
            <a:pPr algn="ctr"/>
            <a:r>
              <a:rPr lang="en-US" sz="3200" b="1" dirty="0">
                <a:latin typeface="Times New Roman" panose="02020603050405020304" pitchFamily="18" charset="0"/>
                <a:cs typeface="Times New Roman" panose="02020603050405020304" pitchFamily="18" charset="0"/>
              </a:rPr>
              <a:t>Software Architecture in Practice</a:t>
            </a:r>
          </a:p>
          <a:p>
            <a:pPr algn="ctr"/>
            <a:endParaRPr lang="en-US" sz="3200" b="1" dirty="0"/>
          </a:p>
        </p:txBody>
      </p:sp>
      <p:sp>
        <p:nvSpPr>
          <p:cNvPr id="12" name="TextBox 11">
            <a:extLst>
              <a:ext uri="{FF2B5EF4-FFF2-40B4-BE49-F238E27FC236}">
                <a16:creationId xmlns:a16="http://schemas.microsoft.com/office/drawing/2014/main" id="{6AEE8E89-6157-D30C-AE9A-DE90DF72A3D5}"/>
              </a:ext>
            </a:extLst>
          </p:cNvPr>
          <p:cNvSpPr txBox="1"/>
          <p:nvPr userDrawn="1"/>
        </p:nvSpPr>
        <p:spPr>
          <a:xfrm>
            <a:off x="4996883" y="3059668"/>
            <a:ext cx="2293058" cy="369332"/>
          </a:xfrm>
          <a:prstGeom prst="rect">
            <a:avLst/>
          </a:prstGeom>
          <a:noFill/>
        </p:spPr>
        <p:txBody>
          <a:bodyPr wrap="square" rtlCol="0">
            <a:spAutoFit/>
          </a:bodyPr>
          <a:lstStyle/>
          <a:p>
            <a:pPr marL="0" indent="0" algn="ctr">
              <a:buFont typeface="Arial" panose="020B0604020202020204" pitchFamily="34" charset="0"/>
              <a:buNone/>
            </a:pPr>
            <a:r>
              <a:rPr lang="en-US" sz="1800" b="1" i="0" dirty="0">
                <a:solidFill>
                  <a:schemeClr val="bg2">
                    <a:lumMod val="50000"/>
                  </a:schemeClr>
                </a:solidFill>
                <a:latin typeface="+mj-lt"/>
              </a:rPr>
              <a:t>4th edition</a:t>
            </a:r>
          </a:p>
        </p:txBody>
      </p:sp>
      <p:sp>
        <p:nvSpPr>
          <p:cNvPr id="15" name="TextBox 14">
            <a:extLst>
              <a:ext uri="{FF2B5EF4-FFF2-40B4-BE49-F238E27FC236}">
                <a16:creationId xmlns:a16="http://schemas.microsoft.com/office/drawing/2014/main" id="{1F1C09B0-F458-52CF-2E89-C839C21696FD}"/>
              </a:ext>
            </a:extLst>
          </p:cNvPr>
          <p:cNvSpPr txBox="1"/>
          <p:nvPr userDrawn="1"/>
        </p:nvSpPr>
        <p:spPr>
          <a:xfrm>
            <a:off x="3929577" y="5154362"/>
            <a:ext cx="4427669" cy="646331"/>
          </a:xfrm>
          <a:prstGeom prst="rect">
            <a:avLst/>
          </a:prstGeom>
          <a:noFill/>
        </p:spPr>
        <p:txBody>
          <a:bodyPr wrap="square" rtlCol="0">
            <a:spAutoFit/>
          </a:bodyPr>
          <a:lstStyle/>
          <a:p>
            <a:pPr algn="ctr"/>
            <a:r>
              <a:rPr lang="en-US" sz="1800" i="1" dirty="0">
                <a:solidFill>
                  <a:schemeClr val="tx1">
                    <a:lumMod val="50000"/>
                    <a:lumOff val="50000"/>
                  </a:schemeClr>
                </a:solidFill>
                <a:latin typeface="+mj-lt"/>
              </a:rPr>
              <a:t>Len Bass, Paul Clements, Rick Kazman</a:t>
            </a:r>
          </a:p>
          <a:p>
            <a:pPr marL="0" indent="0" algn="l">
              <a:buFont typeface="Arial" panose="020B0604020202020204" pitchFamily="34" charset="0"/>
              <a:buNone/>
            </a:pPr>
            <a:endParaRPr lang="en-US" dirty="0"/>
          </a:p>
        </p:txBody>
      </p:sp>
      <p:sp>
        <p:nvSpPr>
          <p:cNvPr id="16" name="TextBox 15">
            <a:extLst>
              <a:ext uri="{FF2B5EF4-FFF2-40B4-BE49-F238E27FC236}">
                <a16:creationId xmlns:a16="http://schemas.microsoft.com/office/drawing/2014/main" id="{19466936-600E-E015-B971-BE7279402C11}"/>
              </a:ext>
            </a:extLst>
          </p:cNvPr>
          <p:cNvSpPr txBox="1"/>
          <p:nvPr userDrawn="1"/>
        </p:nvSpPr>
        <p:spPr>
          <a:xfrm>
            <a:off x="2714412" y="1782292"/>
            <a:ext cx="6858000" cy="369332"/>
          </a:xfrm>
          <a:prstGeom prst="rect">
            <a:avLst/>
          </a:prstGeom>
          <a:noFill/>
        </p:spPr>
        <p:txBody>
          <a:bodyPr wrap="square" rtlCol="0">
            <a:spAutoFit/>
          </a:bodyPr>
          <a:lstStyle/>
          <a:p>
            <a:pPr marL="0" indent="0" algn="ctr">
              <a:buFont typeface="Arial" panose="020B0604020202020204" pitchFamily="34" charset="0"/>
              <a:buNone/>
            </a:pPr>
            <a:r>
              <a:rPr lang="en-US" sz="1800" i="1" dirty="0">
                <a:solidFill>
                  <a:schemeClr val="bg2">
                    <a:lumMod val="75000"/>
                  </a:schemeClr>
                </a:solidFill>
                <a:latin typeface="+mj-lt"/>
              </a:rPr>
              <a:t>Text Book:</a:t>
            </a:r>
          </a:p>
        </p:txBody>
      </p:sp>
    </p:spTree>
    <p:extLst>
      <p:ext uri="{BB962C8B-B14F-4D97-AF65-F5344CB8AC3E}">
        <p14:creationId xmlns:p14="http://schemas.microsoft.com/office/powerpoint/2010/main" val="32638651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عنوان بخش‌ها">
    <p:bg>
      <p:bgPr>
        <a:blipFill dpi="0" rotWithShape="1">
          <a:blip r:embed="rId2">
            <a:alphaModFix amt="58000"/>
            <a:lum/>
          </a:blip>
          <a:srcRect/>
          <a:stretch>
            <a:fillRect l="-28000" t="-27000" r="-20000" b="-14000"/>
          </a:stretch>
        </a:blipFill>
        <a:effectLst/>
      </p:bgPr>
    </p:bg>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A4D3C09-A831-571A-01CB-A6534B0A75DE}"/>
              </a:ext>
            </a:extLst>
          </p:cNvPr>
          <p:cNvSpPr>
            <a:spLocks noGrp="1"/>
          </p:cNvSpPr>
          <p:nvPr>
            <p:ph type="body" idx="1" hasCustomPrompt="1"/>
          </p:nvPr>
        </p:nvSpPr>
        <p:spPr>
          <a:xfrm>
            <a:off x="838200" y="3630968"/>
            <a:ext cx="10515600" cy="2574523"/>
          </a:xfrm>
          <a:prstGeom prst="rect">
            <a:avLst/>
          </a:prstGeom>
        </p:spPr>
        <p:txBody>
          <a:bodyPr anchor="ctr"/>
          <a:lstStyle>
            <a:lvl1pPr marL="0" indent="0" algn="ctr">
              <a:buNone/>
              <a:defRPr sz="3600" b="1" spc="0">
                <a:solidFill>
                  <a:schemeClr val="tx1">
                    <a:lumMod val="65000"/>
                    <a:lumOff val="35000"/>
                  </a:schemeClr>
                </a:solidFill>
                <a:latin typeface="Times New Roman" panose="02020603050405020304" pitchFamily="18" charset="0"/>
                <a:cs typeface="Times New Roman" panose="02020603050405020304" pitchFamily="18"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Section Name</a:t>
            </a:r>
          </a:p>
        </p:txBody>
      </p:sp>
      <p:sp>
        <p:nvSpPr>
          <p:cNvPr id="9" name="Text Placeholder 8">
            <a:extLst>
              <a:ext uri="{FF2B5EF4-FFF2-40B4-BE49-F238E27FC236}">
                <a16:creationId xmlns:a16="http://schemas.microsoft.com/office/drawing/2014/main" id="{AAB62D3E-5146-2D84-53F5-BB186CCBF355}"/>
              </a:ext>
            </a:extLst>
          </p:cNvPr>
          <p:cNvSpPr>
            <a:spLocks noGrp="1"/>
          </p:cNvSpPr>
          <p:nvPr>
            <p:ph type="body" sz="quarter" idx="12" hasCustomPrompt="1"/>
          </p:nvPr>
        </p:nvSpPr>
        <p:spPr>
          <a:xfrm>
            <a:off x="838200" y="2492375"/>
            <a:ext cx="10515600" cy="936625"/>
          </a:xfrm>
          <a:prstGeom prst="rect">
            <a:avLst/>
          </a:prstGeom>
        </p:spPr>
        <p:txBody>
          <a:bodyPr anchor="ctr"/>
          <a:lstStyle>
            <a:lvl1pPr marL="0" indent="0" algn="ctr">
              <a:buNone/>
              <a:defRPr sz="4000">
                <a:latin typeface="+mj-lt"/>
              </a:defRPr>
            </a:lvl1pPr>
          </a:lstStyle>
          <a:p>
            <a:pPr lvl="0"/>
            <a:r>
              <a:rPr lang="en-US" dirty="0"/>
              <a:t>SECTION #</a:t>
            </a:r>
          </a:p>
        </p:txBody>
      </p:sp>
    </p:spTree>
    <p:extLst>
      <p:ext uri="{BB962C8B-B14F-4D97-AF65-F5344CB8AC3E}">
        <p14:creationId xmlns:p14="http://schemas.microsoft.com/office/powerpoint/2010/main" val="825917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توضیحات">
    <p:bg>
      <p:bgPr>
        <a:blipFill dpi="0" rotWithShape="1">
          <a:blip r:embed="rId2">
            <a:alphaModFix amt="69000"/>
            <a:lum/>
          </a:blip>
          <a:srcRect/>
          <a:stretch>
            <a:fillRect t="-31000" r="-16000" b="-22000"/>
          </a:stretch>
        </a:blipFill>
        <a:effectLst/>
      </p:bgPr>
    </p:bg>
    <p:spTree>
      <p:nvGrpSpPr>
        <p:cNvPr id="1" name=""/>
        <p:cNvGrpSpPr/>
        <p:nvPr/>
      </p:nvGrpSpPr>
      <p:grpSpPr>
        <a:xfrm>
          <a:off x="0" y="0"/>
          <a:ext cx="0" cy="0"/>
          <a:chOff x="0" y="0"/>
          <a:chExt cx="0" cy="0"/>
        </a:xfrm>
      </p:grpSpPr>
      <p:sp>
        <p:nvSpPr>
          <p:cNvPr id="8" name="Content Placeholder 3">
            <a:extLst>
              <a:ext uri="{FF2B5EF4-FFF2-40B4-BE49-F238E27FC236}">
                <a16:creationId xmlns:a16="http://schemas.microsoft.com/office/drawing/2014/main" id="{745AABA7-8654-6E03-E01A-130CB74BE741}"/>
              </a:ext>
            </a:extLst>
          </p:cNvPr>
          <p:cNvSpPr>
            <a:spLocks noGrp="1"/>
          </p:cNvSpPr>
          <p:nvPr>
            <p:ph sz="half" idx="2" hasCustomPrompt="1"/>
          </p:nvPr>
        </p:nvSpPr>
        <p:spPr>
          <a:xfrm>
            <a:off x="588977" y="1015164"/>
            <a:ext cx="11058526" cy="5676247"/>
          </a:xfrm>
          <a:prstGeom prst="rect">
            <a:avLst/>
          </a:prstGeom>
        </p:spPr>
        <p:txBody>
          <a:bodyPr/>
          <a:lstStyle>
            <a:lvl1pPr marL="114300" indent="-342900">
              <a:lnSpc>
                <a:spcPct val="100000"/>
              </a:lnSpc>
              <a:spcBef>
                <a:spcPts val="2000"/>
              </a:spcBef>
              <a:buFont typeface="Arial" panose="020B0604020202020204" pitchFamily="34" charset="0"/>
              <a:buChar char="•"/>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defRPr>
                <a:solidFill>
                  <a:schemeClr val="tx1">
                    <a:lumMod val="65000"/>
                    <a:lumOff val="35000"/>
                  </a:schemeClr>
                </a:solidFill>
                <a:latin typeface="Times New Roman" panose="02020603050405020304" pitchFamily="18" charset="0"/>
                <a:cs typeface="Times New Roman" panose="02020603050405020304" pitchFamily="18" charset="0"/>
              </a:defRPr>
            </a:lvl5pPr>
            <a:lvl6pPr marL="2286000" indent="0">
              <a:buNone/>
              <a:defRPr/>
            </a:lvl6pPr>
          </a:lstStyle>
          <a:p>
            <a:pPr marL="228600" marR="0" lvl="0" indent="-228600" algn="l" defTabSz="9144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lang="en-US" dirty="0"/>
              <a:t>Click to edit Master text styles Click to edit Master text styles Click to edit Master text </a:t>
            </a:r>
          </a:p>
          <a:p>
            <a:pPr lvl="1"/>
            <a:r>
              <a:rPr lang="en-US" dirty="0"/>
              <a:t>Second level</a:t>
            </a:r>
          </a:p>
          <a:p>
            <a:pPr lvl="2"/>
            <a:r>
              <a:rPr lang="en-US" dirty="0"/>
              <a:t>Third level</a:t>
            </a:r>
          </a:p>
          <a:p>
            <a:pPr lvl="0"/>
            <a:r>
              <a:rPr lang="en-US" dirty="0" err="1"/>
              <a:t>Asdfasdfasdfasdff</a:t>
            </a:r>
            <a:endParaRPr lang="en-US" dirty="0"/>
          </a:p>
          <a:p>
            <a:pPr marL="411480" marR="0" lvl="1" indent="228600" algn="l" defTabSz="914400" rtl="0" eaLnBrk="1" fontAlgn="auto" latinLnBrk="0" hangingPunct="1">
              <a:lnSpc>
                <a:spcPct val="100000"/>
              </a:lnSpc>
              <a:spcBef>
                <a:spcPts val="1000"/>
              </a:spcBef>
              <a:spcAft>
                <a:spcPts val="0"/>
              </a:spcAft>
              <a:buClrTx/>
              <a:buSzTx/>
              <a:buFont typeface="Wingdings" panose="05000000000000000000" pitchFamily="2" charset="2"/>
              <a:buChar char="§"/>
              <a:tabLst/>
              <a:defRPr/>
            </a:pPr>
            <a:r>
              <a:rPr lang="en-US" dirty="0"/>
              <a:t>Second level</a:t>
            </a:r>
          </a:p>
          <a:p>
            <a:pPr marL="1005840" marR="0" lvl="2" indent="-228600" algn="l" defTabSz="914400" rtl="0" eaLnBrk="1" fontAlgn="auto" latinLnBrk="0" hangingPunct="1">
              <a:lnSpc>
                <a:spcPct val="90000"/>
              </a:lnSpc>
              <a:spcBef>
                <a:spcPts val="600"/>
              </a:spcBef>
              <a:spcAft>
                <a:spcPts val="0"/>
              </a:spcAft>
              <a:buClrTx/>
              <a:buSzTx/>
              <a:buFont typeface="Times New Roman" panose="02020603050405020304" pitchFamily="18" charset="0"/>
              <a:buChar char="‣"/>
              <a:tabLst/>
              <a:defRPr/>
            </a:pPr>
            <a:r>
              <a:rPr lang="en-US" dirty="0"/>
              <a:t>Third level</a:t>
            </a:r>
          </a:p>
          <a:p>
            <a:pPr marL="1645920" marR="0" lvl="4" indent="-228600" algn="l" defTabSz="914400" rtl="0" eaLnBrk="1" fontAlgn="auto" latinLnBrk="0" hangingPunct="1">
              <a:lnSpc>
                <a:spcPct val="90000"/>
              </a:lnSpc>
              <a:spcBef>
                <a:spcPts val="200"/>
              </a:spcBef>
              <a:spcAft>
                <a:spcPts val="0"/>
              </a:spcAft>
              <a:buClrTx/>
              <a:buSzPct val="100000"/>
              <a:buFont typeface="Times New Roman" panose="02020603050405020304" pitchFamily="18" charset="0"/>
              <a:buChar char="‣"/>
              <a:tabLst/>
              <a:defRPr/>
            </a:pPr>
            <a:endParaRPr lang="en-US" dirty="0"/>
          </a:p>
          <a:p>
            <a:pPr lvl="4"/>
            <a:endParaRPr lang="en-US" dirty="0"/>
          </a:p>
          <a:p>
            <a:pPr lvl="0"/>
            <a:endParaRPr lang="en-US" dirty="0"/>
          </a:p>
        </p:txBody>
      </p:sp>
      <p:sp>
        <p:nvSpPr>
          <p:cNvPr id="16" name="Title 15">
            <a:extLst>
              <a:ext uri="{FF2B5EF4-FFF2-40B4-BE49-F238E27FC236}">
                <a16:creationId xmlns:a16="http://schemas.microsoft.com/office/drawing/2014/main" id="{6EA75A14-EC44-C947-19E0-5B86DE32AE01}"/>
              </a:ext>
            </a:extLst>
          </p:cNvPr>
          <p:cNvSpPr>
            <a:spLocks noGrp="1"/>
          </p:cNvSpPr>
          <p:nvPr>
            <p:ph type="title"/>
          </p:nvPr>
        </p:nvSpPr>
        <p:spPr/>
        <p:txBody>
          <a:bodyPr/>
          <a:lstStyle/>
          <a:p>
            <a:r>
              <a:rPr lang="en-US"/>
              <a:t>Click to edit Master title style</a:t>
            </a:r>
          </a:p>
        </p:txBody>
      </p:sp>
      <p:sp>
        <p:nvSpPr>
          <p:cNvPr id="17" name="Slide Number Placeholder 16">
            <a:extLst>
              <a:ext uri="{FF2B5EF4-FFF2-40B4-BE49-F238E27FC236}">
                <a16:creationId xmlns:a16="http://schemas.microsoft.com/office/drawing/2014/main" id="{29150B68-8BC2-8C77-3FFC-2A2ADED5585F}"/>
              </a:ext>
            </a:extLst>
          </p:cNvPr>
          <p:cNvSpPr>
            <a:spLocks noGrp="1"/>
          </p:cNvSpPr>
          <p:nvPr>
            <p:ph type="sldNum" sz="quarter" idx="10"/>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60771538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عکس و توضیحات">
    <p:bg>
      <p:bgPr>
        <a:blipFill dpi="0" rotWithShape="1">
          <a:blip r:embed="rId2">
            <a:alphaModFix amt="15000"/>
            <a:lum/>
          </a:blip>
          <a:srcRect/>
          <a:stretch>
            <a:fillRect l="-2000" t="-2000" r="49000" b="-71000"/>
          </a:stretch>
        </a:blipFill>
        <a:effectLst/>
      </p:bgPr>
    </p:bg>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8581ADF6-1F4F-CE66-F068-D1A26D9E8A64}"/>
              </a:ext>
            </a:extLst>
          </p:cNvPr>
          <p:cNvSpPr>
            <a:spLocks noGrp="1" noChangeAspect="1"/>
          </p:cNvSpPr>
          <p:nvPr>
            <p:ph type="pic" sz="quarter" idx="11"/>
          </p:nvPr>
        </p:nvSpPr>
        <p:spPr>
          <a:xfrm>
            <a:off x="5809426" y="1031785"/>
            <a:ext cx="5826425" cy="3152748"/>
          </a:xfrm>
          <a:prstGeom prst="rect">
            <a:avLst/>
          </a:prstGeom>
        </p:spPr>
        <p:txBody>
          <a:bodyPr/>
          <a:lstStyle/>
          <a:p>
            <a:endParaRPr lang="en-US"/>
          </a:p>
        </p:txBody>
      </p:sp>
      <p:sp>
        <p:nvSpPr>
          <p:cNvPr id="21" name="Content Placeholder 3">
            <a:extLst>
              <a:ext uri="{FF2B5EF4-FFF2-40B4-BE49-F238E27FC236}">
                <a16:creationId xmlns:a16="http://schemas.microsoft.com/office/drawing/2014/main" id="{4D2E4CAB-BEBB-3707-3FA1-D084FAEA841F}"/>
              </a:ext>
            </a:extLst>
          </p:cNvPr>
          <p:cNvSpPr>
            <a:spLocks noGrp="1"/>
          </p:cNvSpPr>
          <p:nvPr>
            <p:ph sz="half" idx="2" hasCustomPrompt="1"/>
          </p:nvPr>
        </p:nvSpPr>
        <p:spPr>
          <a:xfrm>
            <a:off x="556149" y="1031785"/>
            <a:ext cx="5081171" cy="3159650"/>
          </a:xfrm>
          <a:prstGeom prst="rect">
            <a:avLst/>
          </a:prstGeom>
        </p:spPr>
        <p:txBody>
          <a:bodyPr/>
          <a:lstStyle>
            <a:lvl1pPr marL="0" indent="228600">
              <a:lnSpc>
                <a:spcPct val="100000"/>
              </a:lnSpc>
              <a:spcBef>
                <a:spcPts val="2000"/>
              </a:spcBef>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defRPr>
                <a:solidFill>
                  <a:schemeClr val="tx1">
                    <a:lumMod val="65000"/>
                    <a:lumOff val="35000"/>
                  </a:schemeClr>
                </a:solidFill>
                <a:latin typeface="Times New Roman" panose="02020603050405020304" pitchFamily="18" charset="0"/>
                <a:cs typeface="Times New Roman" panose="02020603050405020304" pitchFamily="18" charset="0"/>
              </a:defRPr>
            </a:lvl5pPr>
          </a:lstStyle>
          <a:p>
            <a:pPr marL="228600" marR="0" lvl="0" indent="-228600" algn="l" defTabSz="914400" rtl="0" eaLnBrk="1" fontAlgn="auto" latinLnBrk="0" hangingPunct="1">
              <a:lnSpc>
                <a:spcPct val="100000"/>
              </a:lnSpc>
              <a:spcBef>
                <a:spcPts val="1800"/>
              </a:spcBef>
              <a:spcAft>
                <a:spcPts val="0"/>
              </a:spcAft>
              <a:buClrTx/>
              <a:buSzTx/>
              <a:buFont typeface="Arial" panose="020B0604020202020204" pitchFamily="34" charset="0"/>
              <a:buChar char="•"/>
              <a:tabLst/>
              <a:defRPr/>
            </a:pPr>
            <a:r>
              <a:rPr lang="en-US" dirty="0"/>
              <a:t>Click to edit Master text styles Click to edit Master text styles Click to edit Master text </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22" name="Content Placeholder 3">
            <a:extLst>
              <a:ext uri="{FF2B5EF4-FFF2-40B4-BE49-F238E27FC236}">
                <a16:creationId xmlns:a16="http://schemas.microsoft.com/office/drawing/2014/main" id="{D33701F9-BC79-B1F2-F33F-566DE40E9585}"/>
              </a:ext>
            </a:extLst>
          </p:cNvPr>
          <p:cNvSpPr>
            <a:spLocks noGrp="1"/>
          </p:cNvSpPr>
          <p:nvPr>
            <p:ph sz="half" idx="12"/>
          </p:nvPr>
        </p:nvSpPr>
        <p:spPr>
          <a:xfrm>
            <a:off x="556148" y="4349324"/>
            <a:ext cx="11079703" cy="2355005"/>
          </a:xfrm>
          <a:prstGeom prst="rect">
            <a:avLst/>
          </a:prstGeom>
        </p:spPr>
        <p:txBody>
          <a:bodyPr/>
          <a:lstStyle>
            <a:lvl1pPr marL="0" indent="228600">
              <a:lnSpc>
                <a:spcPct val="100000"/>
              </a:lnSpc>
              <a:spcBef>
                <a:spcPts val="2000"/>
              </a:spcBef>
              <a:defRPr sz="2400">
                <a:latin typeface="Times New Roman" panose="02020603050405020304" pitchFamily="18" charset="0"/>
                <a:cs typeface="Times New Roman" panose="02020603050405020304" pitchFamily="18" charset="0"/>
              </a:defRPr>
            </a:lvl1pPr>
            <a:lvl2pPr marL="411480" indent="228600">
              <a:lnSpc>
                <a:spcPct val="100000"/>
              </a:lnSpc>
              <a:spcBef>
                <a:spcPts val="1000"/>
              </a:spcBef>
              <a:buFont typeface="Wingdings" panose="05000000000000000000" pitchFamily="2" charset="2"/>
              <a:buChar char="§"/>
              <a:defRPr sz="2000">
                <a:solidFill>
                  <a:schemeClr val="tx1">
                    <a:lumMod val="95000"/>
                    <a:lumOff val="5000"/>
                  </a:schemeClr>
                </a:solidFill>
                <a:latin typeface="Times New Roman" panose="02020603050405020304" pitchFamily="18" charset="0"/>
                <a:cs typeface="Times New Roman" panose="02020603050405020304" pitchFamily="18" charset="0"/>
              </a:defRPr>
            </a:lvl2pPr>
            <a:lvl3pPr marL="1005840" indent="-228600">
              <a:spcBef>
                <a:spcPts val="600"/>
              </a:spcBef>
              <a:buFont typeface="Times New Roman" panose="02020603050405020304" pitchFamily="18" charset="0"/>
              <a:buChar char="‣"/>
              <a:defRPr sz="2000">
                <a:solidFill>
                  <a:schemeClr val="tx1">
                    <a:lumMod val="75000"/>
                    <a:lumOff val="25000"/>
                  </a:schemeClr>
                </a:solidFill>
                <a:latin typeface="Times New Roman" panose="02020603050405020304" pitchFamily="18" charset="0"/>
                <a:cs typeface="Times New Roman" panose="02020603050405020304" pitchFamily="18" charset="0"/>
              </a:defRPr>
            </a:lvl3pPr>
            <a:lvl4pPr marL="1371600" indent="-228600">
              <a:spcBef>
                <a:spcPts val="200"/>
              </a:spcBef>
              <a:buSzPct val="100000"/>
              <a:buFont typeface="Times New Roman" panose="02020603050405020304" pitchFamily="18" charset="0"/>
              <a:buChar char="‣"/>
              <a:defRPr sz="2000">
                <a:solidFill>
                  <a:schemeClr val="tx1">
                    <a:lumMod val="65000"/>
                    <a:lumOff val="35000"/>
                  </a:schemeClr>
                </a:solidFill>
                <a:latin typeface="Times New Roman" panose="02020603050405020304" pitchFamily="18" charset="0"/>
                <a:cs typeface="Times New Roman" panose="02020603050405020304" pitchFamily="18" charset="0"/>
              </a:defRPr>
            </a:lvl4pPr>
            <a:lvl5pPr marL="1645920">
              <a:spcBef>
                <a:spcPts val="200"/>
              </a:spcBef>
              <a:defRPr>
                <a:solidFill>
                  <a:schemeClr val="tx1">
                    <a:lumMod val="65000"/>
                    <a:lumOff val="35000"/>
                  </a:schemeClr>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0"/>
            <a:endParaRPr lang="en-US" dirty="0"/>
          </a:p>
        </p:txBody>
      </p:sp>
      <p:sp>
        <p:nvSpPr>
          <p:cNvPr id="25" name="Title 24">
            <a:extLst>
              <a:ext uri="{FF2B5EF4-FFF2-40B4-BE49-F238E27FC236}">
                <a16:creationId xmlns:a16="http://schemas.microsoft.com/office/drawing/2014/main" id="{A1248D6A-2F31-7DAE-E178-90148578B0E3}"/>
              </a:ext>
            </a:extLst>
          </p:cNvPr>
          <p:cNvSpPr>
            <a:spLocks noGrp="1"/>
          </p:cNvSpPr>
          <p:nvPr>
            <p:ph type="title"/>
          </p:nvPr>
        </p:nvSpPr>
        <p:spPr/>
        <p:txBody>
          <a:bodyPr/>
          <a:lstStyle/>
          <a:p>
            <a:r>
              <a:rPr lang="en-US"/>
              <a:t>Click to edit Master title style</a:t>
            </a:r>
          </a:p>
        </p:txBody>
      </p:sp>
      <p:sp>
        <p:nvSpPr>
          <p:cNvPr id="26" name="Slide Number Placeholder 25">
            <a:extLst>
              <a:ext uri="{FF2B5EF4-FFF2-40B4-BE49-F238E27FC236}">
                <a16:creationId xmlns:a16="http://schemas.microsoft.com/office/drawing/2014/main" id="{C84E279C-06EF-FA3D-FB33-057EDCA7E792}"/>
              </a:ext>
            </a:extLst>
          </p:cNvPr>
          <p:cNvSpPr>
            <a:spLocks noGrp="1"/>
          </p:cNvSpPr>
          <p:nvPr>
            <p:ph type="sldNum" sz="quarter" idx="13"/>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2486741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عکس">
    <p:bg>
      <p:bgPr>
        <a:blipFill dpi="0" rotWithShape="1">
          <a:blip r:embed="rId2">
            <a:alphaModFix amt="69000"/>
            <a:lum/>
          </a:blip>
          <a:srcRect/>
          <a:stretch>
            <a:fillRect t="-31000" r="-16000" b="-22000"/>
          </a:stretch>
        </a:blip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CB4413EB-9324-9312-01D4-01212668D4CA}"/>
              </a:ext>
            </a:extLst>
          </p:cNvPr>
          <p:cNvSpPr>
            <a:spLocks noGrp="1" noChangeAspect="1"/>
          </p:cNvSpPr>
          <p:nvPr>
            <p:ph type="pic" sz="quarter" idx="11"/>
          </p:nvPr>
        </p:nvSpPr>
        <p:spPr>
          <a:xfrm>
            <a:off x="1969351" y="930363"/>
            <a:ext cx="8208847" cy="4617476"/>
          </a:xfrm>
          <a:prstGeom prst="rect">
            <a:avLst/>
          </a:prstGeom>
        </p:spPr>
        <p:txBody>
          <a:bodyPr/>
          <a:lstStyle/>
          <a:p>
            <a:endParaRPr lang="en-US"/>
          </a:p>
        </p:txBody>
      </p:sp>
      <p:sp>
        <p:nvSpPr>
          <p:cNvPr id="9" name="Text Placeholder 8">
            <a:extLst>
              <a:ext uri="{FF2B5EF4-FFF2-40B4-BE49-F238E27FC236}">
                <a16:creationId xmlns:a16="http://schemas.microsoft.com/office/drawing/2014/main" id="{A7DC52E4-EE13-112F-7A75-20D1103E8E3D}"/>
              </a:ext>
            </a:extLst>
          </p:cNvPr>
          <p:cNvSpPr>
            <a:spLocks noGrp="1"/>
          </p:cNvSpPr>
          <p:nvPr>
            <p:ph type="body" sz="quarter" idx="12" hasCustomPrompt="1"/>
          </p:nvPr>
        </p:nvSpPr>
        <p:spPr>
          <a:xfrm>
            <a:off x="555625" y="5683250"/>
            <a:ext cx="11036300" cy="878915"/>
          </a:xfrm>
          <a:prstGeom prst="rect">
            <a:avLst/>
          </a:prstGeom>
        </p:spPr>
        <p:txBody>
          <a:bodyPr anchor="ctr"/>
          <a:lstStyle>
            <a:lvl1pPr marL="0" indent="0" algn="ctr">
              <a:buNone/>
              <a:defRPr sz="2000" i="1">
                <a:solidFill>
                  <a:schemeClr val="tx1">
                    <a:lumMod val="75000"/>
                    <a:lumOff val="25000"/>
                  </a:schemeClr>
                </a:solidFill>
                <a:latin typeface="+mj-lt"/>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caption</a:t>
            </a:r>
          </a:p>
        </p:txBody>
      </p:sp>
      <p:sp>
        <p:nvSpPr>
          <p:cNvPr id="11" name="Title 10">
            <a:extLst>
              <a:ext uri="{FF2B5EF4-FFF2-40B4-BE49-F238E27FC236}">
                <a16:creationId xmlns:a16="http://schemas.microsoft.com/office/drawing/2014/main" id="{91C07686-1AF9-40D9-1247-1E4018C0F060}"/>
              </a:ext>
            </a:extLst>
          </p:cNvPr>
          <p:cNvSpPr>
            <a:spLocks noGrp="1"/>
          </p:cNvSpPr>
          <p:nvPr>
            <p:ph type="title"/>
          </p:nvPr>
        </p:nvSpPr>
        <p:spPr/>
        <p:txBody>
          <a:bodyPr/>
          <a:lstStyle/>
          <a:p>
            <a:r>
              <a:rPr lang="en-US"/>
              <a:t>Click to edit Master title style</a:t>
            </a:r>
          </a:p>
        </p:txBody>
      </p:sp>
      <p:sp>
        <p:nvSpPr>
          <p:cNvPr id="12" name="Slide Number Placeholder 11">
            <a:extLst>
              <a:ext uri="{FF2B5EF4-FFF2-40B4-BE49-F238E27FC236}">
                <a16:creationId xmlns:a16="http://schemas.microsoft.com/office/drawing/2014/main" id="{4AA41ADF-5ADB-4478-F3AE-A908B05F64EF}"/>
              </a:ext>
            </a:extLst>
          </p:cNvPr>
          <p:cNvSpPr>
            <a:spLocks noGrp="1"/>
          </p:cNvSpPr>
          <p:nvPr>
            <p:ph type="sldNum" sz="quarter" idx="13"/>
          </p:nvPr>
        </p:nvSpPr>
        <p:spPr/>
        <p:txBody>
          <a:bodyPr/>
          <a:lstStyle/>
          <a:p>
            <a:fld id="{AE311D09-C3D9-45E8-99CE-78E12234EEAD}" type="slidenum">
              <a:rPr lang="en-US" smtClean="0"/>
              <a:pPr/>
              <a:t>‹#›</a:t>
            </a:fld>
            <a:endParaRPr lang="en-US" dirty="0"/>
          </a:p>
        </p:txBody>
      </p:sp>
    </p:spTree>
    <p:extLst>
      <p:ext uri="{BB962C8B-B14F-4D97-AF65-F5344CB8AC3E}">
        <p14:creationId xmlns:p14="http://schemas.microsoft.com/office/powerpoint/2010/main" val="28564450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20350306-1A92-387D-FEA6-25A51B678C66}"/>
              </a:ext>
            </a:extLst>
          </p:cNvPr>
          <p:cNvSpPr>
            <a:spLocks noGrp="1"/>
          </p:cNvSpPr>
          <p:nvPr>
            <p:ph type="sldNum" sz="quarter" idx="4"/>
          </p:nvPr>
        </p:nvSpPr>
        <p:spPr>
          <a:xfrm>
            <a:off x="556149" y="153671"/>
            <a:ext cx="670079" cy="641281"/>
          </a:xfrm>
          <a:prstGeom prst="rect">
            <a:avLst/>
          </a:prstGeom>
        </p:spPr>
        <p:txBody>
          <a:bodyPr vert="horz" lIns="91440" tIns="45720" rIns="91440" bIns="45720" rtlCol="0" anchor="ctr"/>
          <a:lstStyle>
            <a:lvl1pPr algn="l">
              <a:defRPr sz="1200">
                <a:solidFill>
                  <a:schemeClr val="tx1">
                    <a:tint val="75000"/>
                  </a:schemeClr>
                </a:solidFill>
              </a:defRPr>
            </a:lvl1pPr>
          </a:lstStyle>
          <a:p>
            <a:fld id="{AE311D09-C3D9-45E8-99CE-78E12234EEAD}" type="slidenum">
              <a:rPr lang="en-US" smtClean="0"/>
              <a:pPr/>
              <a:t>‹#›</a:t>
            </a:fld>
            <a:endParaRPr lang="en-US" dirty="0"/>
          </a:p>
        </p:txBody>
      </p:sp>
      <p:sp>
        <p:nvSpPr>
          <p:cNvPr id="12" name="Title Placeholder 11">
            <a:extLst>
              <a:ext uri="{FF2B5EF4-FFF2-40B4-BE49-F238E27FC236}">
                <a16:creationId xmlns:a16="http://schemas.microsoft.com/office/drawing/2014/main" id="{A8C8BAA5-76D7-C8B1-7A71-D70A776A65AF}"/>
              </a:ext>
            </a:extLst>
          </p:cNvPr>
          <p:cNvSpPr>
            <a:spLocks noGrp="1"/>
          </p:cNvSpPr>
          <p:nvPr>
            <p:ph type="title"/>
          </p:nvPr>
        </p:nvSpPr>
        <p:spPr>
          <a:xfrm>
            <a:off x="878889" y="153671"/>
            <a:ext cx="10436810" cy="641281"/>
          </a:xfrm>
          <a:prstGeom prst="rect">
            <a:avLst/>
          </a:prstGeom>
        </p:spPr>
        <p:txBody>
          <a:bodyPr vert="horz" lIns="91440" tIns="45720" rIns="91440" bIns="45720" rtlCol="0" anchor="ctr">
            <a:normAutofit/>
          </a:bodyPr>
          <a:lstStyle/>
          <a:p>
            <a:r>
              <a:rPr lang="en-US" dirty="0"/>
              <a:t>1.1 Definition</a:t>
            </a:r>
          </a:p>
        </p:txBody>
      </p:sp>
      <p:pic>
        <p:nvPicPr>
          <p:cNvPr id="13" name="Picture 12">
            <a:extLst>
              <a:ext uri="{FF2B5EF4-FFF2-40B4-BE49-F238E27FC236}">
                <a16:creationId xmlns:a16="http://schemas.microsoft.com/office/drawing/2014/main" id="{19A18509-0EE4-08D3-489F-C7109F42C063}"/>
              </a:ext>
            </a:extLst>
          </p:cNvPr>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10995546" y="166588"/>
            <a:ext cx="640305" cy="640305"/>
          </a:xfrm>
          <a:prstGeom prst="rect">
            <a:avLst/>
          </a:prstGeom>
        </p:spPr>
      </p:pic>
    </p:spTree>
    <p:extLst>
      <p:ext uri="{BB962C8B-B14F-4D97-AF65-F5344CB8AC3E}">
        <p14:creationId xmlns:p14="http://schemas.microsoft.com/office/powerpoint/2010/main" val="2854829678"/>
      </p:ext>
    </p:extLst>
  </p:cSld>
  <p:clrMap bg1="lt1" tx1="dk1" bg2="lt2" tx2="dk2" accent1="accent1" accent2="accent2" accent3="accent3" accent4="accent4" accent5="accent5" accent6="accent6" hlink="hlink" folHlink="folHlink"/>
  <p:sldLayoutIdLst>
    <p:sldLayoutId id="2147483649" r:id="rId1"/>
    <p:sldLayoutId id="2147483654" r:id="rId2"/>
    <p:sldLayoutId id="2147483651" r:id="rId3"/>
    <p:sldLayoutId id="2147483650" r:id="rId4"/>
    <p:sldLayoutId id="2147483652" r:id="rId5"/>
    <p:sldLayoutId id="2147483653" r:id="rId6"/>
  </p:sldLayoutIdLst>
  <p:hf hdr="0" ftr="0" dt="0"/>
  <p:txStyles>
    <p:titleStyle>
      <a:lvl1pPr algn="ctr" defTabSz="914400" rtl="0" eaLnBrk="1" latinLnBrk="0" hangingPunct="1">
        <a:lnSpc>
          <a:spcPct val="90000"/>
        </a:lnSpc>
        <a:spcBef>
          <a:spcPct val="0"/>
        </a:spcBef>
        <a:buNone/>
        <a:defRPr sz="3600" b="0" kern="1200">
          <a:solidFill>
            <a:schemeClr val="tx1"/>
          </a:solidFill>
          <a:latin typeface="Times New Roman" panose="02020603050405020304" pitchFamily="18" charset="0"/>
          <a:ea typeface="+mj-ea"/>
          <a:cs typeface="Times New Roman" panose="02020603050405020304" pitchFamily="18"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hyperlink" Target="https://docs.microsoft.com/en-us/biztalk/technical-guides/system-resource-costs-on-hyper-v"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64449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00AC6D2-94CB-7985-2D79-A99A411D0166}"/>
              </a:ext>
            </a:extLst>
          </p:cNvPr>
          <p:cNvSpPr>
            <a:spLocks noGrp="1"/>
          </p:cNvSpPr>
          <p:nvPr>
            <p:ph sz="half" idx="2"/>
          </p:nvPr>
        </p:nvSpPr>
        <p:spPr/>
        <p:txBody>
          <a:bodyPr/>
          <a:lstStyle/>
          <a:p>
            <a:r>
              <a:rPr lang="en-US" dirty="0"/>
              <a:t>For the first two approaches, repositories of machine images are available that provide a variety of images. For example:</a:t>
            </a:r>
          </a:p>
          <a:p>
            <a:pPr lvl="1"/>
            <a:r>
              <a:rPr lang="en-US" dirty="0"/>
              <a:t>Minimal images with just OS kernels.</a:t>
            </a:r>
          </a:p>
          <a:p>
            <a:pPr lvl="1"/>
            <a:r>
              <a:rPr lang="en-US" dirty="0"/>
              <a:t>Other images that include complete applications.</a:t>
            </a:r>
          </a:p>
          <a:p>
            <a:r>
              <a:rPr lang="en-US" dirty="0"/>
              <a:t>However, some issues may arise when you running an image that you did not create:</a:t>
            </a:r>
          </a:p>
          <a:p>
            <a:pPr lvl="1"/>
            <a:r>
              <a:rPr lang="en-US" dirty="0"/>
              <a:t>You cannot control the versions of the OS and software	</a:t>
            </a:r>
          </a:p>
          <a:p>
            <a:pPr lvl="1"/>
            <a:r>
              <a:rPr lang="en-US" dirty="0"/>
              <a:t>The image may have software that contains vulnerabilities or that is not configured securely.</a:t>
            </a:r>
          </a:p>
          <a:p>
            <a:pPr lvl="1"/>
            <a:r>
              <a:rPr lang="en-US" dirty="0"/>
              <a:t> Even worse, the image may include malware.</a:t>
            </a:r>
          </a:p>
        </p:txBody>
      </p:sp>
      <p:sp>
        <p:nvSpPr>
          <p:cNvPr id="3" name="Title 2">
            <a:extLst>
              <a:ext uri="{FF2B5EF4-FFF2-40B4-BE49-F238E27FC236}">
                <a16:creationId xmlns:a16="http://schemas.microsoft.com/office/drawing/2014/main" id="{A8E48091-0C89-6DCD-4F66-80D77B981516}"/>
              </a:ext>
            </a:extLst>
          </p:cNvPr>
          <p:cNvSpPr>
            <a:spLocks noGrp="1"/>
          </p:cNvSpPr>
          <p:nvPr>
            <p:ph type="title"/>
          </p:nvPr>
        </p:nvSpPr>
        <p:spPr/>
        <p:txBody>
          <a:bodyPr/>
          <a:lstStyle/>
          <a:p>
            <a:r>
              <a:rPr lang="en-US" dirty="0"/>
              <a:t>16.3 VM Images</a:t>
            </a:r>
          </a:p>
        </p:txBody>
      </p:sp>
      <p:sp>
        <p:nvSpPr>
          <p:cNvPr id="4" name="Slide Number Placeholder 3">
            <a:extLst>
              <a:ext uri="{FF2B5EF4-FFF2-40B4-BE49-F238E27FC236}">
                <a16:creationId xmlns:a16="http://schemas.microsoft.com/office/drawing/2014/main" id="{8BD6CF3A-BF86-B00C-2E09-123E61651204}"/>
              </a:ext>
            </a:extLst>
          </p:cNvPr>
          <p:cNvSpPr>
            <a:spLocks noGrp="1"/>
          </p:cNvSpPr>
          <p:nvPr>
            <p:ph type="sldNum" sz="quarter" idx="10"/>
          </p:nvPr>
        </p:nvSpPr>
        <p:spPr/>
        <p:txBody>
          <a:bodyPr/>
          <a:lstStyle/>
          <a:p>
            <a:fld id="{AE311D09-C3D9-45E8-99CE-78E12234EEAD}" type="slidenum">
              <a:rPr lang="en-US" smtClean="0"/>
              <a:pPr/>
              <a:t>10</a:t>
            </a:fld>
            <a:endParaRPr lang="en-US" dirty="0"/>
          </a:p>
        </p:txBody>
      </p:sp>
    </p:spTree>
    <p:extLst>
      <p:ext uri="{BB962C8B-B14F-4D97-AF65-F5344CB8AC3E}">
        <p14:creationId xmlns:p14="http://schemas.microsoft.com/office/powerpoint/2010/main" val="820484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D58566F-5682-CBDE-F359-05C07D0F3452}"/>
              </a:ext>
            </a:extLst>
          </p:cNvPr>
          <p:cNvSpPr>
            <a:spLocks noGrp="1"/>
          </p:cNvSpPr>
          <p:nvPr>
            <p:ph sz="half" idx="2"/>
          </p:nvPr>
        </p:nvSpPr>
        <p:spPr/>
        <p:txBody>
          <a:bodyPr/>
          <a:lstStyle/>
          <a:p>
            <a:r>
              <a:rPr lang="en-US" dirty="0"/>
              <a:t>VM images are large (e.g., 8 GB), and even over fast networks, transferring them takes time (several minutes). After transfer, booting the VM also adds delay.</a:t>
            </a:r>
          </a:p>
          <a:p>
            <a:r>
              <a:rPr lang="en-US" dirty="0">
                <a:solidFill>
                  <a:schemeClr val="accent1"/>
                </a:solidFill>
              </a:rPr>
              <a:t>Containers</a:t>
            </a:r>
            <a:r>
              <a:rPr lang="en-US" dirty="0"/>
              <a:t> are a mechanism to maintain most of the advantages of virtualization while reducing the image size and startup time. </a:t>
            </a:r>
          </a:p>
          <a:p>
            <a:r>
              <a:rPr lang="en-US" dirty="0"/>
              <a:t>Here is the difference between VMs and containers:</a:t>
            </a:r>
          </a:p>
          <a:p>
            <a:pPr lvl="1"/>
            <a:r>
              <a:rPr lang="en-US" dirty="0"/>
              <a:t>VMs </a:t>
            </a:r>
          </a:p>
          <a:p>
            <a:pPr lvl="2"/>
            <a:r>
              <a:rPr lang="en-US" dirty="0"/>
              <a:t>share the same hardware </a:t>
            </a:r>
          </a:p>
          <a:p>
            <a:pPr lvl="2"/>
            <a:r>
              <a:rPr lang="en-US" dirty="0"/>
              <a:t>have their own OS</a:t>
            </a:r>
          </a:p>
          <a:p>
            <a:pPr lvl="2"/>
            <a:r>
              <a:rPr lang="en-US" dirty="0"/>
              <a:t>use </a:t>
            </a:r>
            <a:r>
              <a:rPr lang="en-US" dirty="0">
                <a:solidFill>
                  <a:schemeClr val="accent1"/>
                </a:solidFill>
              </a:rPr>
              <a:t>hypervisor</a:t>
            </a:r>
            <a:r>
              <a:rPr lang="en-US" dirty="0"/>
              <a:t> for hardware virtualization</a:t>
            </a:r>
          </a:p>
          <a:p>
            <a:pPr lvl="1"/>
            <a:r>
              <a:rPr lang="en-US" dirty="0"/>
              <a:t>Containers</a:t>
            </a:r>
          </a:p>
          <a:p>
            <a:pPr lvl="2"/>
            <a:r>
              <a:rPr lang="en-US" dirty="0"/>
              <a:t>share the same hardware</a:t>
            </a:r>
          </a:p>
          <a:p>
            <a:pPr lvl="2"/>
            <a:r>
              <a:rPr lang="en-US" dirty="0"/>
              <a:t>share the same OS</a:t>
            </a:r>
          </a:p>
          <a:p>
            <a:pPr lvl="2"/>
            <a:r>
              <a:rPr lang="en-US" dirty="0"/>
              <a:t>use </a:t>
            </a:r>
            <a:r>
              <a:rPr lang="en-US" dirty="0">
                <a:solidFill>
                  <a:schemeClr val="accent1"/>
                </a:solidFill>
              </a:rPr>
              <a:t>container runtime engine </a:t>
            </a:r>
            <a:r>
              <a:rPr lang="en-US" dirty="0">
                <a:solidFill>
                  <a:schemeClr val="tx1"/>
                </a:solidFill>
              </a:rPr>
              <a:t>for OS </a:t>
            </a:r>
            <a:r>
              <a:rPr lang="en-US" dirty="0"/>
              <a:t>virtualization</a:t>
            </a:r>
          </a:p>
        </p:txBody>
      </p:sp>
      <p:sp>
        <p:nvSpPr>
          <p:cNvPr id="3" name="Title 2">
            <a:extLst>
              <a:ext uri="{FF2B5EF4-FFF2-40B4-BE49-F238E27FC236}">
                <a16:creationId xmlns:a16="http://schemas.microsoft.com/office/drawing/2014/main" id="{B6638950-7555-C217-51B1-1BD3AFC81EE7}"/>
              </a:ext>
            </a:extLst>
          </p:cNvPr>
          <p:cNvSpPr>
            <a:spLocks noGrp="1"/>
          </p:cNvSpPr>
          <p:nvPr>
            <p:ph type="title"/>
          </p:nvPr>
        </p:nvSpPr>
        <p:spPr/>
        <p:txBody>
          <a:bodyPr/>
          <a:lstStyle/>
          <a:p>
            <a:r>
              <a:rPr lang="en-US" dirty="0"/>
              <a:t>16.4 Containers</a:t>
            </a:r>
          </a:p>
        </p:txBody>
      </p:sp>
      <p:sp>
        <p:nvSpPr>
          <p:cNvPr id="4" name="Slide Number Placeholder 3">
            <a:extLst>
              <a:ext uri="{FF2B5EF4-FFF2-40B4-BE49-F238E27FC236}">
                <a16:creationId xmlns:a16="http://schemas.microsoft.com/office/drawing/2014/main" id="{A2CC9AF4-B2C6-2C87-CEB2-E12FD3193D82}"/>
              </a:ext>
            </a:extLst>
          </p:cNvPr>
          <p:cNvSpPr>
            <a:spLocks noGrp="1"/>
          </p:cNvSpPr>
          <p:nvPr>
            <p:ph type="sldNum" sz="quarter" idx="10"/>
          </p:nvPr>
        </p:nvSpPr>
        <p:spPr/>
        <p:txBody>
          <a:bodyPr/>
          <a:lstStyle/>
          <a:p>
            <a:fld id="{AE311D09-C3D9-45E8-99CE-78E12234EEAD}" type="slidenum">
              <a:rPr lang="en-US" smtClean="0"/>
              <a:pPr/>
              <a:t>11</a:t>
            </a:fld>
            <a:endParaRPr lang="en-US" dirty="0"/>
          </a:p>
        </p:txBody>
      </p:sp>
    </p:spTree>
    <p:extLst>
      <p:ext uri="{BB962C8B-B14F-4D97-AF65-F5344CB8AC3E}">
        <p14:creationId xmlns:p14="http://schemas.microsoft.com/office/powerpoint/2010/main" val="2852249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a:extLst>
              <a:ext uri="{FF2B5EF4-FFF2-40B4-BE49-F238E27FC236}">
                <a16:creationId xmlns:a16="http://schemas.microsoft.com/office/drawing/2014/main" id="{9BA4E773-9894-1F07-EE8D-5E65708F3052}"/>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504" b="504"/>
          <a:stretch>
            <a:fillRect/>
          </a:stretch>
        </p:blipFill>
        <p:spPr/>
      </p:pic>
      <p:sp>
        <p:nvSpPr>
          <p:cNvPr id="3" name="Text Placeholder 2">
            <a:extLst>
              <a:ext uri="{FF2B5EF4-FFF2-40B4-BE49-F238E27FC236}">
                <a16:creationId xmlns:a16="http://schemas.microsoft.com/office/drawing/2014/main" id="{F3ABD0A1-2675-8E85-7653-7CE26EB56937}"/>
              </a:ext>
            </a:extLst>
          </p:cNvPr>
          <p:cNvSpPr>
            <a:spLocks noGrp="1"/>
          </p:cNvSpPr>
          <p:nvPr>
            <p:ph type="body" sz="quarter" idx="12"/>
          </p:nvPr>
        </p:nvSpPr>
        <p:spPr/>
        <p:txBody>
          <a:bodyPr/>
          <a:lstStyle/>
          <a:p>
            <a:r>
              <a:rPr lang="en-US" dirty="0"/>
              <a:t>The operating system can be loaded either onto a physical machine or a virtual machine. This figure shows containers running on a container runtime engine running on an operating system running in a VM under the control of a hypervisor.</a:t>
            </a:r>
          </a:p>
        </p:txBody>
      </p:sp>
      <p:sp>
        <p:nvSpPr>
          <p:cNvPr id="4" name="Title 3">
            <a:extLst>
              <a:ext uri="{FF2B5EF4-FFF2-40B4-BE49-F238E27FC236}">
                <a16:creationId xmlns:a16="http://schemas.microsoft.com/office/drawing/2014/main" id="{8885D685-2B19-D605-F61B-9148CA6DD4DB}"/>
              </a:ext>
            </a:extLst>
          </p:cNvPr>
          <p:cNvSpPr>
            <a:spLocks noGrp="1"/>
          </p:cNvSpPr>
          <p:nvPr>
            <p:ph type="title"/>
          </p:nvPr>
        </p:nvSpPr>
        <p:spPr/>
        <p:txBody>
          <a:bodyPr/>
          <a:lstStyle/>
          <a:p>
            <a:r>
              <a:rPr lang="en-US" dirty="0"/>
              <a:t>16.4 Containers</a:t>
            </a:r>
          </a:p>
        </p:txBody>
      </p:sp>
      <p:sp>
        <p:nvSpPr>
          <p:cNvPr id="5" name="Slide Number Placeholder 4">
            <a:extLst>
              <a:ext uri="{FF2B5EF4-FFF2-40B4-BE49-F238E27FC236}">
                <a16:creationId xmlns:a16="http://schemas.microsoft.com/office/drawing/2014/main" id="{6C225439-A50F-E7B5-07B3-28889564E648}"/>
              </a:ext>
            </a:extLst>
          </p:cNvPr>
          <p:cNvSpPr>
            <a:spLocks noGrp="1"/>
          </p:cNvSpPr>
          <p:nvPr>
            <p:ph type="sldNum" sz="quarter" idx="13"/>
          </p:nvPr>
        </p:nvSpPr>
        <p:spPr/>
        <p:txBody>
          <a:bodyPr/>
          <a:lstStyle/>
          <a:p>
            <a:fld id="{AE311D09-C3D9-45E8-99CE-78E12234EEAD}" type="slidenum">
              <a:rPr lang="en-US" smtClean="0"/>
              <a:pPr/>
              <a:t>12</a:t>
            </a:fld>
            <a:endParaRPr lang="en-US" dirty="0"/>
          </a:p>
        </p:txBody>
      </p:sp>
    </p:spTree>
    <p:extLst>
      <p:ext uri="{BB962C8B-B14F-4D97-AF65-F5344CB8AC3E}">
        <p14:creationId xmlns:p14="http://schemas.microsoft.com/office/powerpoint/2010/main" val="23077964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99E9FA7-FB7F-BE97-FB8C-4933149291F8}"/>
              </a:ext>
            </a:extLst>
          </p:cNvPr>
          <p:cNvSpPr>
            <a:spLocks noGrp="1"/>
          </p:cNvSpPr>
          <p:nvPr>
            <p:ph sz="half" idx="2"/>
          </p:nvPr>
        </p:nvSpPr>
        <p:spPr/>
        <p:txBody>
          <a:bodyPr/>
          <a:lstStyle/>
          <a:p>
            <a:r>
              <a:rPr lang="en-US" dirty="0"/>
              <a:t>This sharing of the operating system represents a source of performance improvement when transferring images.</a:t>
            </a:r>
          </a:p>
          <a:p>
            <a:r>
              <a:rPr lang="en-US" dirty="0"/>
              <a:t>The second source of performance improvement is the use of </a:t>
            </a:r>
            <a:r>
              <a:rPr lang="en-US" dirty="0">
                <a:solidFill>
                  <a:schemeClr val="accent1"/>
                </a:solidFill>
              </a:rPr>
              <a:t>layers</a:t>
            </a:r>
            <a:r>
              <a:rPr lang="en-US" dirty="0"/>
              <a:t> in the container images. To better understand container layers, we describe how a container image is constructed to run the </a:t>
            </a:r>
            <a:r>
              <a:rPr lang="en-US" dirty="0">
                <a:solidFill>
                  <a:schemeClr val="accent1"/>
                </a:solidFill>
              </a:rPr>
              <a:t>LAMP</a:t>
            </a:r>
            <a:r>
              <a:rPr lang="en-US" dirty="0"/>
              <a:t> stack. (Linux, Apache, MySQL, PHP)</a:t>
            </a:r>
          </a:p>
          <a:p>
            <a:pPr lvl="1"/>
            <a:r>
              <a:rPr lang="en-US" dirty="0"/>
              <a:t>Create a container image containing a Linux distribution.</a:t>
            </a:r>
          </a:p>
          <a:p>
            <a:pPr lvl="1"/>
            <a:r>
              <a:rPr lang="en-US" dirty="0"/>
              <a:t>Execute Linux image and use it to load Apache in a second image.</a:t>
            </a:r>
          </a:p>
          <a:p>
            <a:pPr lvl="1"/>
            <a:r>
              <a:rPr lang="en-US" dirty="0"/>
              <a:t>Execute Apache image and load MySQL as a third image.</a:t>
            </a:r>
          </a:p>
          <a:p>
            <a:pPr lvl="1"/>
            <a:r>
              <a:rPr lang="en-US" dirty="0"/>
              <a:t>Repeat this process one more time and load PHP. </a:t>
            </a:r>
          </a:p>
          <a:p>
            <a:r>
              <a:rPr lang="en-US" dirty="0"/>
              <a:t>Now if you update PHP to a newer version and move the revised stack into production. The container management system moves only the PHP layer of the image.</a:t>
            </a:r>
          </a:p>
          <a:p>
            <a:pPr lvl="1"/>
            <a:r>
              <a:rPr lang="en-US" dirty="0"/>
              <a:t>However, If you wanted to update MySQL, both MySQL and PHP would be updated.</a:t>
            </a:r>
          </a:p>
        </p:txBody>
      </p:sp>
      <p:sp>
        <p:nvSpPr>
          <p:cNvPr id="3" name="Title 2">
            <a:extLst>
              <a:ext uri="{FF2B5EF4-FFF2-40B4-BE49-F238E27FC236}">
                <a16:creationId xmlns:a16="http://schemas.microsoft.com/office/drawing/2014/main" id="{AE232CBF-B666-339F-C03A-1B97FFB0F203}"/>
              </a:ext>
            </a:extLst>
          </p:cNvPr>
          <p:cNvSpPr>
            <a:spLocks noGrp="1"/>
          </p:cNvSpPr>
          <p:nvPr>
            <p:ph type="title"/>
          </p:nvPr>
        </p:nvSpPr>
        <p:spPr/>
        <p:txBody>
          <a:bodyPr/>
          <a:lstStyle/>
          <a:p>
            <a:r>
              <a:rPr lang="en-US" dirty="0"/>
              <a:t>16.4 Containers</a:t>
            </a:r>
          </a:p>
        </p:txBody>
      </p:sp>
      <p:sp>
        <p:nvSpPr>
          <p:cNvPr id="4" name="Slide Number Placeholder 3">
            <a:extLst>
              <a:ext uri="{FF2B5EF4-FFF2-40B4-BE49-F238E27FC236}">
                <a16:creationId xmlns:a16="http://schemas.microsoft.com/office/drawing/2014/main" id="{4038ABA8-1E96-82FB-A7AF-103183D49836}"/>
              </a:ext>
            </a:extLst>
          </p:cNvPr>
          <p:cNvSpPr>
            <a:spLocks noGrp="1"/>
          </p:cNvSpPr>
          <p:nvPr>
            <p:ph type="sldNum" sz="quarter" idx="10"/>
          </p:nvPr>
        </p:nvSpPr>
        <p:spPr/>
        <p:txBody>
          <a:bodyPr/>
          <a:lstStyle/>
          <a:p>
            <a:fld id="{AE311D09-C3D9-45E8-99CE-78E12234EEAD}" type="slidenum">
              <a:rPr lang="en-US" smtClean="0"/>
              <a:pPr/>
              <a:t>13</a:t>
            </a:fld>
            <a:endParaRPr lang="en-US" dirty="0"/>
          </a:p>
        </p:txBody>
      </p:sp>
    </p:spTree>
    <p:extLst>
      <p:ext uri="{BB962C8B-B14F-4D97-AF65-F5344CB8AC3E}">
        <p14:creationId xmlns:p14="http://schemas.microsoft.com/office/powerpoint/2010/main" val="2975304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C3FB329-8C63-0C4E-666F-E22D90B80DE2}"/>
              </a:ext>
            </a:extLst>
          </p:cNvPr>
          <p:cNvSpPr>
            <a:spLocks noGrp="1"/>
          </p:cNvSpPr>
          <p:nvPr>
            <p:ph sz="half" idx="2"/>
          </p:nvPr>
        </p:nvSpPr>
        <p:spPr/>
        <p:txBody>
          <a:bodyPr/>
          <a:lstStyle/>
          <a:p>
            <a:r>
              <a:rPr lang="en-US" i="1" dirty="0">
                <a:solidFill>
                  <a:schemeClr val="accent4">
                    <a:lumMod val="50000"/>
                  </a:schemeClr>
                </a:solidFill>
              </a:rPr>
              <a:t>Virtual Machine properties:</a:t>
            </a:r>
          </a:p>
          <a:p>
            <a:pPr lvl="1"/>
            <a:r>
              <a:rPr lang="en-US" dirty="0"/>
              <a:t>A VM includes a full </a:t>
            </a:r>
            <a:r>
              <a:rPr lang="en-US" dirty="0">
                <a:solidFill>
                  <a:schemeClr val="tx1"/>
                </a:solidFill>
              </a:rPr>
              <a:t>operating</a:t>
            </a:r>
            <a:r>
              <a:rPr lang="en-US" dirty="0"/>
              <a:t> system so you can run almost any operating system.</a:t>
            </a:r>
          </a:p>
          <a:p>
            <a:pPr lvl="1"/>
            <a:r>
              <a:rPr lang="en-US" dirty="0"/>
              <a:t>You can also run almost any program in a VM which is important when working with legacy or purchased software.</a:t>
            </a:r>
          </a:p>
          <a:p>
            <a:pPr lvl="1"/>
            <a:r>
              <a:rPr lang="en-US" dirty="0"/>
              <a:t>Having the entire operating system also allows you to run multiple services in the same VM, a desirable outcome when the services are tightly coupled or share large data sets.</a:t>
            </a:r>
          </a:p>
          <a:p>
            <a:r>
              <a:rPr lang="en-US" i="1" dirty="0">
                <a:solidFill>
                  <a:schemeClr val="accent4">
                    <a:lumMod val="50000"/>
                  </a:schemeClr>
                </a:solidFill>
              </a:rPr>
              <a:t>Containers properties:</a:t>
            </a:r>
          </a:p>
          <a:p>
            <a:pPr lvl="1"/>
            <a:r>
              <a:rPr lang="en-US" dirty="0"/>
              <a:t>The operating system must be compatible with the container runtime engine, which limits the software that can run on a container.</a:t>
            </a:r>
          </a:p>
          <a:p>
            <a:pPr lvl="1"/>
            <a:r>
              <a:rPr lang="en-US" dirty="0"/>
              <a:t>Size of the container image is small, including only those programs and libraries necessary to support the service we want to run. containers generally run a single service.</a:t>
            </a:r>
          </a:p>
          <a:p>
            <a:pPr lvl="1"/>
            <a:r>
              <a:rPr lang="en-US" dirty="0"/>
              <a:t>As we will see shortly, we can group containers running related services so that they will execute on the same physical machine and can communicate efficiently. Some container runtime engines even allow containers within a group to share memory and coordination mechanisms such as semaphores.</a:t>
            </a:r>
          </a:p>
        </p:txBody>
      </p:sp>
      <p:sp>
        <p:nvSpPr>
          <p:cNvPr id="3" name="Title 2">
            <a:extLst>
              <a:ext uri="{FF2B5EF4-FFF2-40B4-BE49-F238E27FC236}">
                <a16:creationId xmlns:a16="http://schemas.microsoft.com/office/drawing/2014/main" id="{007F51FD-2B76-1027-1992-E1130686ADC0}"/>
              </a:ext>
            </a:extLst>
          </p:cNvPr>
          <p:cNvSpPr>
            <a:spLocks noGrp="1"/>
          </p:cNvSpPr>
          <p:nvPr>
            <p:ph type="title"/>
          </p:nvPr>
        </p:nvSpPr>
        <p:spPr/>
        <p:txBody>
          <a:bodyPr/>
          <a:lstStyle/>
          <a:p>
            <a:r>
              <a:rPr lang="en-US" dirty="0"/>
              <a:t>16.5 Containers and VMs</a:t>
            </a:r>
          </a:p>
        </p:txBody>
      </p:sp>
      <p:sp>
        <p:nvSpPr>
          <p:cNvPr id="4" name="Slide Number Placeholder 3">
            <a:extLst>
              <a:ext uri="{FF2B5EF4-FFF2-40B4-BE49-F238E27FC236}">
                <a16:creationId xmlns:a16="http://schemas.microsoft.com/office/drawing/2014/main" id="{A123AF4F-1DB8-3C38-F4C7-0B8BE399F93D}"/>
              </a:ext>
            </a:extLst>
          </p:cNvPr>
          <p:cNvSpPr>
            <a:spLocks noGrp="1"/>
          </p:cNvSpPr>
          <p:nvPr>
            <p:ph type="sldNum" sz="quarter" idx="10"/>
          </p:nvPr>
        </p:nvSpPr>
        <p:spPr/>
        <p:txBody>
          <a:bodyPr/>
          <a:lstStyle/>
          <a:p>
            <a:fld id="{AE311D09-C3D9-45E8-99CE-78E12234EEAD}" type="slidenum">
              <a:rPr lang="en-US" smtClean="0"/>
              <a:pPr/>
              <a:t>14</a:t>
            </a:fld>
            <a:endParaRPr lang="en-US" dirty="0"/>
          </a:p>
        </p:txBody>
      </p:sp>
    </p:spTree>
    <p:extLst>
      <p:ext uri="{BB962C8B-B14F-4D97-AF65-F5344CB8AC3E}">
        <p14:creationId xmlns:p14="http://schemas.microsoft.com/office/powerpoint/2010/main" val="25522248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2C8EEBFB-98CA-D7C0-D71E-3B6908EC3828}"/>
              </a:ext>
            </a:extLst>
          </p:cNvPr>
          <p:cNvSpPr>
            <a:spLocks noGrp="1"/>
          </p:cNvSpPr>
          <p:nvPr>
            <p:ph sz="half" idx="2"/>
          </p:nvPr>
        </p:nvSpPr>
        <p:spPr/>
        <p:txBody>
          <a:bodyPr/>
          <a:lstStyle/>
          <a:p>
            <a:r>
              <a:rPr lang="en-US" dirty="0"/>
              <a:t>We have introduced the concept of a </a:t>
            </a:r>
            <a:r>
              <a:rPr lang="en-US" dirty="0">
                <a:solidFill>
                  <a:schemeClr val="accent1"/>
                </a:solidFill>
              </a:rPr>
              <a:t>container runtime manager</a:t>
            </a:r>
            <a:r>
              <a:rPr lang="en-US" dirty="0"/>
              <a:t> with which the container interacts. </a:t>
            </a:r>
          </a:p>
          <a:p>
            <a:r>
              <a:rPr lang="en-US" dirty="0"/>
              <a:t>Several vendors provide container runtime engines, most notably Docker, containerd, and Mesos.</a:t>
            </a:r>
          </a:p>
          <a:p>
            <a:r>
              <a:rPr lang="en-US" dirty="0"/>
              <a:t>The interface between the container runtime engine and the container has been standardized by the </a:t>
            </a:r>
            <a:r>
              <a:rPr lang="en-US" dirty="0">
                <a:solidFill>
                  <a:schemeClr val="accent1"/>
                </a:solidFill>
              </a:rPr>
              <a:t>Open Container Initiative</a:t>
            </a:r>
            <a:r>
              <a:rPr lang="en-US" dirty="0"/>
              <a:t>.</a:t>
            </a:r>
          </a:p>
          <a:p>
            <a:pPr lvl="1"/>
            <a:r>
              <a:rPr lang="en-US" dirty="0"/>
              <a:t>So, a container created by one vendor’s package (say, Docker) to be executed on a container runtime engine provided by another vendor (say, containerd).</a:t>
            </a:r>
          </a:p>
          <a:p>
            <a:pPr lvl="1"/>
            <a:r>
              <a:rPr lang="en-US" dirty="0"/>
              <a:t>This means that you can develop a container on your development computer, deploy it to a production computer, and have it execute there.</a:t>
            </a:r>
          </a:p>
        </p:txBody>
      </p:sp>
      <p:sp>
        <p:nvSpPr>
          <p:cNvPr id="3" name="Title 2">
            <a:extLst>
              <a:ext uri="{FF2B5EF4-FFF2-40B4-BE49-F238E27FC236}">
                <a16:creationId xmlns:a16="http://schemas.microsoft.com/office/drawing/2014/main" id="{172A278E-0222-1210-6786-11350A1685AE}"/>
              </a:ext>
            </a:extLst>
          </p:cNvPr>
          <p:cNvSpPr>
            <a:spLocks noGrp="1"/>
          </p:cNvSpPr>
          <p:nvPr>
            <p:ph type="title"/>
          </p:nvPr>
        </p:nvSpPr>
        <p:spPr/>
        <p:txBody>
          <a:bodyPr/>
          <a:lstStyle/>
          <a:p>
            <a:r>
              <a:rPr lang="en-US" dirty="0"/>
              <a:t>16.6 Container Portability</a:t>
            </a:r>
          </a:p>
        </p:txBody>
      </p:sp>
      <p:sp>
        <p:nvSpPr>
          <p:cNvPr id="4" name="Slide Number Placeholder 3">
            <a:extLst>
              <a:ext uri="{FF2B5EF4-FFF2-40B4-BE49-F238E27FC236}">
                <a16:creationId xmlns:a16="http://schemas.microsoft.com/office/drawing/2014/main" id="{EBFD478A-6E26-A465-97B6-5932CC367EF6}"/>
              </a:ext>
            </a:extLst>
          </p:cNvPr>
          <p:cNvSpPr>
            <a:spLocks noGrp="1"/>
          </p:cNvSpPr>
          <p:nvPr>
            <p:ph type="sldNum" sz="quarter" idx="10"/>
          </p:nvPr>
        </p:nvSpPr>
        <p:spPr/>
        <p:txBody>
          <a:bodyPr/>
          <a:lstStyle/>
          <a:p>
            <a:fld id="{AE311D09-C3D9-45E8-99CE-78E12234EEAD}" type="slidenum">
              <a:rPr lang="en-US" smtClean="0"/>
              <a:pPr/>
              <a:t>15</a:t>
            </a:fld>
            <a:endParaRPr lang="en-US" dirty="0"/>
          </a:p>
        </p:txBody>
      </p:sp>
    </p:spTree>
    <p:extLst>
      <p:ext uri="{BB962C8B-B14F-4D97-AF65-F5344CB8AC3E}">
        <p14:creationId xmlns:p14="http://schemas.microsoft.com/office/powerpoint/2010/main" val="2260196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5197F37-6A24-17CC-4812-97DBB08FD0C8}"/>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4797" b="4797"/>
          <a:stretch>
            <a:fillRect/>
          </a:stretch>
        </p:blipFill>
        <p:spPr/>
      </p:pic>
      <p:sp>
        <p:nvSpPr>
          <p:cNvPr id="3" name="Content Placeholder 2">
            <a:extLst>
              <a:ext uri="{FF2B5EF4-FFF2-40B4-BE49-F238E27FC236}">
                <a16:creationId xmlns:a16="http://schemas.microsoft.com/office/drawing/2014/main" id="{40BDB1B4-6E8D-E7FC-C19D-26A90001CA3D}"/>
              </a:ext>
            </a:extLst>
          </p:cNvPr>
          <p:cNvSpPr>
            <a:spLocks noGrp="1"/>
          </p:cNvSpPr>
          <p:nvPr>
            <p:ph sz="half" idx="2"/>
          </p:nvPr>
        </p:nvSpPr>
        <p:spPr/>
        <p:txBody>
          <a:bodyPr/>
          <a:lstStyle/>
          <a:p>
            <a:r>
              <a:rPr lang="en-US" dirty="0"/>
              <a:t>Kubernetes is open-source orchestration software for deploying, managing, and scaling containers.</a:t>
            </a:r>
          </a:p>
          <a:p>
            <a:r>
              <a:rPr lang="en-US" dirty="0"/>
              <a:t>Kubernetes has one more element in its hierarchy: Pods. A </a:t>
            </a:r>
            <a:r>
              <a:rPr lang="en-US" dirty="0">
                <a:solidFill>
                  <a:schemeClr val="accent1"/>
                </a:solidFill>
              </a:rPr>
              <a:t>Pod</a:t>
            </a:r>
            <a:r>
              <a:rPr lang="en-US" dirty="0"/>
              <a:t> is a group of related containers.</a:t>
            </a:r>
          </a:p>
        </p:txBody>
      </p:sp>
      <p:sp>
        <p:nvSpPr>
          <p:cNvPr id="4" name="Content Placeholder 3">
            <a:extLst>
              <a:ext uri="{FF2B5EF4-FFF2-40B4-BE49-F238E27FC236}">
                <a16:creationId xmlns:a16="http://schemas.microsoft.com/office/drawing/2014/main" id="{33DA094B-2558-F5D5-5E48-A8AE3B7B7C21}"/>
              </a:ext>
            </a:extLst>
          </p:cNvPr>
          <p:cNvSpPr>
            <a:spLocks noGrp="1"/>
          </p:cNvSpPr>
          <p:nvPr>
            <p:ph sz="half" idx="12"/>
          </p:nvPr>
        </p:nvSpPr>
        <p:spPr/>
        <p:txBody>
          <a:bodyPr/>
          <a:lstStyle/>
          <a:p>
            <a:r>
              <a:rPr lang="en-US" dirty="0"/>
              <a:t>In Kubernetes, nodes (hardware or VMs) contain Pods, and Pods contain containers.</a:t>
            </a:r>
          </a:p>
          <a:p>
            <a:pPr lvl="1"/>
            <a:r>
              <a:rPr lang="en-US" dirty="0"/>
              <a:t>The containers in a Pod share an IP address and port space to receive requests from other services.</a:t>
            </a:r>
          </a:p>
          <a:p>
            <a:pPr lvl="1"/>
            <a:r>
              <a:rPr lang="en-US" dirty="0"/>
              <a:t>They can communicate with each other using mechanisms such as </a:t>
            </a:r>
            <a:r>
              <a:rPr lang="en-US" dirty="0">
                <a:solidFill>
                  <a:schemeClr val="accent1"/>
                </a:solidFill>
              </a:rPr>
              <a:t>semaphores</a:t>
            </a:r>
            <a:r>
              <a:rPr lang="en-US" dirty="0"/>
              <a:t> or </a:t>
            </a:r>
            <a:r>
              <a:rPr lang="en-US" dirty="0">
                <a:solidFill>
                  <a:schemeClr val="accent1"/>
                </a:solidFill>
              </a:rPr>
              <a:t>shared memory</a:t>
            </a:r>
            <a:r>
              <a:rPr lang="en-US" dirty="0"/>
              <a:t>.</a:t>
            </a:r>
          </a:p>
          <a:p>
            <a:pPr lvl="1"/>
            <a:r>
              <a:rPr lang="en-US" dirty="0"/>
              <a:t>They have the same </a:t>
            </a:r>
            <a:r>
              <a:rPr lang="en-US" dirty="0">
                <a:solidFill>
                  <a:schemeClr val="accent1"/>
                </a:solidFill>
              </a:rPr>
              <a:t>lifetime</a:t>
            </a:r>
            <a:r>
              <a:rPr lang="en-US" dirty="0"/>
              <a:t> (the containers in Pods are allocated and deallocated together).</a:t>
            </a:r>
          </a:p>
          <a:p>
            <a:r>
              <a:rPr lang="en-US" dirty="0"/>
              <a:t>The purpose of a Pod is to reduce communication costs between related containers.</a:t>
            </a:r>
          </a:p>
        </p:txBody>
      </p:sp>
      <p:sp>
        <p:nvSpPr>
          <p:cNvPr id="5" name="Title 4">
            <a:extLst>
              <a:ext uri="{FF2B5EF4-FFF2-40B4-BE49-F238E27FC236}">
                <a16:creationId xmlns:a16="http://schemas.microsoft.com/office/drawing/2014/main" id="{1FC5E48D-7D34-9191-728A-022761A3E068}"/>
              </a:ext>
            </a:extLst>
          </p:cNvPr>
          <p:cNvSpPr>
            <a:spLocks noGrp="1"/>
          </p:cNvSpPr>
          <p:nvPr>
            <p:ph type="title"/>
          </p:nvPr>
        </p:nvSpPr>
        <p:spPr/>
        <p:txBody>
          <a:bodyPr/>
          <a:lstStyle/>
          <a:p>
            <a:r>
              <a:rPr lang="en-US" dirty="0"/>
              <a:t>16.7 Pods</a:t>
            </a:r>
          </a:p>
        </p:txBody>
      </p:sp>
      <p:sp>
        <p:nvSpPr>
          <p:cNvPr id="6" name="Slide Number Placeholder 5">
            <a:extLst>
              <a:ext uri="{FF2B5EF4-FFF2-40B4-BE49-F238E27FC236}">
                <a16:creationId xmlns:a16="http://schemas.microsoft.com/office/drawing/2014/main" id="{56009647-4761-E8B1-7F8E-F34ABE12F359}"/>
              </a:ext>
            </a:extLst>
          </p:cNvPr>
          <p:cNvSpPr>
            <a:spLocks noGrp="1"/>
          </p:cNvSpPr>
          <p:nvPr>
            <p:ph type="sldNum" sz="quarter" idx="13"/>
          </p:nvPr>
        </p:nvSpPr>
        <p:spPr/>
        <p:txBody>
          <a:bodyPr/>
          <a:lstStyle/>
          <a:p>
            <a:fld id="{AE311D09-C3D9-45E8-99CE-78E12234EEAD}" type="slidenum">
              <a:rPr lang="en-US" smtClean="0"/>
              <a:pPr/>
              <a:t>16</a:t>
            </a:fld>
            <a:endParaRPr lang="en-US" dirty="0"/>
          </a:p>
        </p:txBody>
      </p:sp>
    </p:spTree>
    <p:extLst>
      <p:ext uri="{BB962C8B-B14F-4D97-AF65-F5344CB8AC3E}">
        <p14:creationId xmlns:p14="http://schemas.microsoft.com/office/powerpoint/2010/main" val="3684200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323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E1FC77B4-BC48-76BC-D426-F894A03FAA1E}"/>
              </a:ext>
            </a:extLst>
          </p:cNvPr>
          <p:cNvSpPr>
            <a:spLocks noGrp="1"/>
          </p:cNvSpPr>
          <p:nvPr>
            <p:ph type="body" idx="1"/>
          </p:nvPr>
        </p:nvSpPr>
        <p:spPr/>
        <p:txBody>
          <a:bodyPr/>
          <a:lstStyle/>
          <a:p>
            <a:r>
              <a:rPr lang="en-US" dirty="0"/>
              <a:t>Virtualization</a:t>
            </a:r>
          </a:p>
        </p:txBody>
      </p:sp>
      <p:sp>
        <p:nvSpPr>
          <p:cNvPr id="6" name="Text Placeholder 5">
            <a:extLst>
              <a:ext uri="{FF2B5EF4-FFF2-40B4-BE49-F238E27FC236}">
                <a16:creationId xmlns:a16="http://schemas.microsoft.com/office/drawing/2014/main" id="{8A69401E-3D2B-47A5-6D3F-CCE137706A37}"/>
              </a:ext>
            </a:extLst>
          </p:cNvPr>
          <p:cNvSpPr>
            <a:spLocks noGrp="1"/>
          </p:cNvSpPr>
          <p:nvPr>
            <p:ph type="body" sz="quarter" idx="12"/>
          </p:nvPr>
        </p:nvSpPr>
        <p:spPr/>
        <p:txBody>
          <a:bodyPr/>
          <a:lstStyle/>
          <a:p>
            <a:r>
              <a:rPr lang="en-US" dirty="0"/>
              <a:t>CHAPTER 16</a:t>
            </a:r>
          </a:p>
        </p:txBody>
      </p:sp>
    </p:spTree>
    <p:extLst>
      <p:ext uri="{BB962C8B-B14F-4D97-AF65-F5344CB8AC3E}">
        <p14:creationId xmlns:p14="http://schemas.microsoft.com/office/powerpoint/2010/main" val="702636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69000"/>
            <a:lum/>
          </a:blip>
          <a:srcRect/>
          <a:stretch>
            <a:fillRect t="-31000" r="-16000" b="-22000"/>
          </a:stretch>
        </a:blipFill>
        <a:effectLst/>
      </p:bgPr>
    </p:bg>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4FDF331-DF77-426C-1130-AB445C14995F}"/>
              </a:ext>
            </a:extLst>
          </p:cNvPr>
          <p:cNvSpPr>
            <a:spLocks noGrp="1"/>
          </p:cNvSpPr>
          <p:nvPr>
            <p:ph sz="half" idx="2"/>
          </p:nvPr>
        </p:nvSpPr>
        <p:spPr/>
        <p:txBody>
          <a:bodyPr/>
          <a:lstStyle/>
          <a:p>
            <a:r>
              <a:rPr lang="en-US" dirty="0"/>
              <a:t>In the 1960s, the computing community was frustrated by the problem of sharing resources (such as memory, disk and I/O channels) on one physical machine among several independent applications.</a:t>
            </a:r>
          </a:p>
          <a:p>
            <a:pPr lvl="1"/>
            <a:r>
              <a:rPr lang="en-US" dirty="0">
                <a:solidFill>
                  <a:schemeClr val="accent1"/>
                </a:solidFill>
              </a:rPr>
              <a:t>Virtual machines</a:t>
            </a:r>
            <a:r>
              <a:rPr lang="en-US" dirty="0"/>
              <a:t> and, later, </a:t>
            </a:r>
            <a:r>
              <a:rPr lang="en-US" dirty="0">
                <a:solidFill>
                  <a:schemeClr val="accent1"/>
                </a:solidFill>
              </a:rPr>
              <a:t>containers</a:t>
            </a:r>
            <a:r>
              <a:rPr lang="en-US" dirty="0"/>
              <a:t> emerged to deal with sharing.</a:t>
            </a:r>
          </a:p>
          <a:p>
            <a:r>
              <a:rPr lang="en-US" dirty="0"/>
              <a:t>The goal of these virtual machines and containers is to isolate one application from another, while still sharing resources.</a:t>
            </a:r>
          </a:p>
          <a:p>
            <a:r>
              <a:rPr lang="en-US" dirty="0"/>
              <a:t>Why is this topic of concern to architects?</a:t>
            </a:r>
          </a:p>
          <a:p>
            <a:pPr lvl="1"/>
            <a:r>
              <a:rPr lang="en-US" dirty="0"/>
              <a:t> As an architect, you may be required to use some form of virtualization to deploy the software that you create. </a:t>
            </a:r>
          </a:p>
          <a:p>
            <a:pPr lvl="1"/>
            <a:r>
              <a:rPr lang="en-US" dirty="0"/>
              <a:t>For an increasingly large set of applications, you’ll be deploying to the cloud and using containers to do it.</a:t>
            </a:r>
          </a:p>
          <a:p>
            <a:endParaRPr lang="en-US" dirty="0"/>
          </a:p>
        </p:txBody>
      </p:sp>
      <p:sp>
        <p:nvSpPr>
          <p:cNvPr id="3" name="Title 2">
            <a:extLst>
              <a:ext uri="{FF2B5EF4-FFF2-40B4-BE49-F238E27FC236}">
                <a16:creationId xmlns:a16="http://schemas.microsoft.com/office/drawing/2014/main" id="{1AD1BFFF-7631-2E0E-15CD-5F264E65968D}"/>
              </a:ext>
            </a:extLst>
          </p:cNvPr>
          <p:cNvSpPr>
            <a:spLocks noGrp="1"/>
          </p:cNvSpPr>
          <p:nvPr>
            <p:ph type="title"/>
          </p:nvPr>
        </p:nvSpPr>
        <p:spPr/>
        <p:txBody>
          <a:bodyPr/>
          <a:lstStyle/>
          <a:p>
            <a:r>
              <a:rPr lang="en-US"/>
              <a:t>Introduction</a:t>
            </a:r>
            <a:endParaRPr lang="en-US" dirty="0"/>
          </a:p>
        </p:txBody>
      </p:sp>
      <p:sp>
        <p:nvSpPr>
          <p:cNvPr id="4" name="Slide Number Placeholder 3">
            <a:extLst>
              <a:ext uri="{FF2B5EF4-FFF2-40B4-BE49-F238E27FC236}">
                <a16:creationId xmlns:a16="http://schemas.microsoft.com/office/drawing/2014/main" id="{F60A1953-4CFE-3BA0-4928-50723D142FC4}"/>
              </a:ext>
            </a:extLst>
          </p:cNvPr>
          <p:cNvSpPr>
            <a:spLocks noGrp="1"/>
          </p:cNvSpPr>
          <p:nvPr>
            <p:ph type="sldNum" sz="quarter" idx="10"/>
          </p:nvPr>
        </p:nvSpPr>
        <p:spPr/>
        <p:txBody>
          <a:bodyPr/>
          <a:lstStyle/>
          <a:p>
            <a:fld id="{AE311D09-C3D9-45E8-99CE-78E12234EEAD}" type="slidenum">
              <a:rPr lang="en-US" smtClean="0"/>
              <a:pPr/>
              <a:t>4</a:t>
            </a:fld>
            <a:endParaRPr lang="en-US" dirty="0"/>
          </a:p>
        </p:txBody>
      </p:sp>
    </p:spTree>
    <p:extLst>
      <p:ext uri="{BB962C8B-B14F-4D97-AF65-F5344CB8AC3E}">
        <p14:creationId xmlns:p14="http://schemas.microsoft.com/office/powerpoint/2010/main" val="9115959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1EB31248-ED5F-70AB-34D7-B8D1A71F76FB}"/>
              </a:ext>
            </a:extLst>
          </p:cNvPr>
          <p:cNvSpPr>
            <a:spLocks noGrp="1"/>
          </p:cNvSpPr>
          <p:nvPr>
            <p:ph sz="half" idx="2"/>
          </p:nvPr>
        </p:nvSpPr>
        <p:spPr/>
        <p:txBody>
          <a:bodyPr/>
          <a:lstStyle/>
          <a:p>
            <a:pPr marL="114300" indent="-342900">
              <a:buFont typeface="Arial" panose="020B0604020202020204" pitchFamily="34" charset="0"/>
              <a:buChar char="•"/>
            </a:pPr>
            <a:r>
              <a:rPr lang="en-US" dirty="0"/>
              <a:t>There are four resources that we typically care about sharing:</a:t>
            </a:r>
          </a:p>
          <a:p>
            <a:pPr marL="868680" lvl="1" indent="-457200">
              <a:buFont typeface="+mj-lt"/>
              <a:buAutoNum type="arabicPeriod"/>
            </a:pPr>
            <a:r>
              <a:rPr lang="en-US" dirty="0"/>
              <a:t>Central processor unit (CPU) </a:t>
            </a:r>
          </a:p>
          <a:p>
            <a:pPr lvl="2"/>
            <a:r>
              <a:rPr lang="en-US" dirty="0"/>
              <a:t>Processor sharing is achieved through a </a:t>
            </a:r>
            <a:r>
              <a:rPr lang="en-US" dirty="0">
                <a:solidFill>
                  <a:schemeClr val="accent1"/>
                </a:solidFill>
              </a:rPr>
              <a:t>thread-scheduling</a:t>
            </a:r>
            <a:r>
              <a:rPr lang="en-US" dirty="0"/>
              <a:t> mechanism.</a:t>
            </a:r>
          </a:p>
          <a:p>
            <a:pPr lvl="2"/>
            <a:r>
              <a:rPr lang="en-US" dirty="0"/>
              <a:t>The scheduler selects and assigns an execution thread to an available processor.</a:t>
            </a:r>
          </a:p>
          <a:p>
            <a:pPr marL="868680" lvl="1" indent="-457200">
              <a:buFont typeface="+mj-lt"/>
              <a:buAutoNum type="arabicPeriod"/>
            </a:pPr>
            <a:r>
              <a:rPr lang="en-US" dirty="0"/>
              <a:t>Memory</a:t>
            </a:r>
          </a:p>
          <a:p>
            <a:pPr lvl="2"/>
            <a:r>
              <a:rPr lang="en-US" dirty="0">
                <a:solidFill>
                  <a:schemeClr val="accent1"/>
                </a:solidFill>
              </a:rPr>
              <a:t>Virtual memory </a:t>
            </a:r>
            <a:r>
              <a:rPr lang="en-US" dirty="0"/>
              <a:t>allows apps to use more memory than physically available. Memory is split into pages and swapped in/out of disk. </a:t>
            </a:r>
          </a:p>
          <a:p>
            <a:pPr lvl="2"/>
            <a:r>
              <a:rPr lang="en-US" dirty="0"/>
              <a:t>Each app thinks it has its own memory, keeping apps isolated from each other.</a:t>
            </a:r>
          </a:p>
          <a:p>
            <a:pPr marL="868680" lvl="1" indent="-457200">
              <a:buFont typeface="+mj-lt"/>
              <a:buAutoNum type="arabicPeriod"/>
            </a:pPr>
            <a:r>
              <a:rPr lang="en-US" dirty="0"/>
              <a:t>Disk storage</a:t>
            </a:r>
          </a:p>
          <a:p>
            <a:pPr lvl="2"/>
            <a:r>
              <a:rPr lang="en-US" dirty="0"/>
              <a:t>Disk access is controlled using a </a:t>
            </a:r>
            <a:r>
              <a:rPr lang="en-US" dirty="0">
                <a:solidFill>
                  <a:schemeClr val="accent1"/>
                </a:solidFill>
              </a:rPr>
              <a:t>disk controller </a:t>
            </a:r>
            <a:r>
              <a:rPr lang="en-US" dirty="0"/>
              <a:t>and OS-level permissions. Threads and files are tagged with user/group IDs, and access is allowed or blocked based on these tags to maintain isolation.</a:t>
            </a:r>
          </a:p>
          <a:p>
            <a:pPr marL="868680" lvl="1" indent="-457200">
              <a:buFont typeface="+mj-lt"/>
              <a:buAutoNum type="arabicPeriod"/>
            </a:pPr>
            <a:r>
              <a:rPr lang="en-US" dirty="0"/>
              <a:t>Network connection</a:t>
            </a:r>
          </a:p>
          <a:p>
            <a:pPr lvl="2"/>
            <a:r>
              <a:rPr lang="en-US" dirty="0"/>
              <a:t>Every virtual machine or container has an </a:t>
            </a:r>
            <a:r>
              <a:rPr lang="en-US" dirty="0">
                <a:solidFill>
                  <a:schemeClr val="accent1"/>
                </a:solidFill>
              </a:rPr>
              <a:t>IP address</a:t>
            </a:r>
            <a:r>
              <a:rPr lang="en-US" dirty="0"/>
              <a:t>. </a:t>
            </a:r>
          </a:p>
          <a:p>
            <a:pPr lvl="2"/>
            <a:r>
              <a:rPr lang="en-US" dirty="0"/>
              <a:t>Every message intended for a service has a </a:t>
            </a:r>
            <a:r>
              <a:rPr lang="en-US" dirty="0">
                <a:solidFill>
                  <a:schemeClr val="accent1"/>
                </a:solidFill>
              </a:rPr>
              <a:t>port number </a:t>
            </a:r>
            <a:r>
              <a:rPr lang="en-US" dirty="0"/>
              <a:t>associated with it.</a:t>
            </a:r>
          </a:p>
        </p:txBody>
      </p:sp>
      <p:sp>
        <p:nvSpPr>
          <p:cNvPr id="3" name="Title 2">
            <a:extLst>
              <a:ext uri="{FF2B5EF4-FFF2-40B4-BE49-F238E27FC236}">
                <a16:creationId xmlns:a16="http://schemas.microsoft.com/office/drawing/2014/main" id="{1642C72C-835D-F657-A1F4-835FCB6EF011}"/>
              </a:ext>
            </a:extLst>
          </p:cNvPr>
          <p:cNvSpPr>
            <a:spLocks noGrp="1"/>
          </p:cNvSpPr>
          <p:nvPr>
            <p:ph type="title"/>
          </p:nvPr>
        </p:nvSpPr>
        <p:spPr/>
        <p:txBody>
          <a:bodyPr/>
          <a:lstStyle/>
          <a:p>
            <a:r>
              <a:rPr lang="en-US"/>
              <a:t>16.1 Shared Resources</a:t>
            </a:r>
            <a:endParaRPr lang="en-US" dirty="0"/>
          </a:p>
        </p:txBody>
      </p:sp>
      <p:sp>
        <p:nvSpPr>
          <p:cNvPr id="4" name="Slide Number Placeholder 3">
            <a:extLst>
              <a:ext uri="{FF2B5EF4-FFF2-40B4-BE49-F238E27FC236}">
                <a16:creationId xmlns:a16="http://schemas.microsoft.com/office/drawing/2014/main" id="{BA3C7BF5-FC22-BFA7-C58E-8B96AFF915CC}"/>
              </a:ext>
            </a:extLst>
          </p:cNvPr>
          <p:cNvSpPr>
            <a:spLocks noGrp="1"/>
          </p:cNvSpPr>
          <p:nvPr>
            <p:ph type="sldNum" sz="quarter" idx="10"/>
          </p:nvPr>
        </p:nvSpPr>
        <p:spPr/>
        <p:txBody>
          <a:bodyPr/>
          <a:lstStyle/>
          <a:p>
            <a:fld id="{AE311D09-C3D9-45E8-99CE-78E12234EEAD}" type="slidenum">
              <a:rPr lang="en-US" smtClean="0"/>
              <a:pPr/>
              <a:t>5</a:t>
            </a:fld>
            <a:endParaRPr lang="en-US" dirty="0"/>
          </a:p>
        </p:txBody>
      </p:sp>
    </p:spTree>
    <p:extLst>
      <p:ext uri="{BB962C8B-B14F-4D97-AF65-F5344CB8AC3E}">
        <p14:creationId xmlns:p14="http://schemas.microsoft.com/office/powerpoint/2010/main" val="2150813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FDA1A6A8-9787-2D24-FED4-232174D0351F}"/>
              </a:ext>
            </a:extLst>
          </p:cNvPr>
          <p:cNvPicPr>
            <a:picLocks noGrp="1" noChangeAspect="1"/>
          </p:cNvPicPr>
          <p:nvPr>
            <p:ph type="pic" sz="quarter" idx="11"/>
          </p:nvPr>
        </p:nvPicPr>
        <p:blipFill>
          <a:blip r:embed="rId2">
            <a:extLst>
              <a:ext uri="{28A0092B-C50C-407E-A947-70E740481C1C}">
                <a14:useLocalDpi xmlns:a14="http://schemas.microsoft.com/office/drawing/2010/main" val="0"/>
              </a:ext>
            </a:extLst>
          </a:blip>
          <a:srcRect t="7290" b="7290"/>
          <a:stretch>
            <a:fillRect/>
          </a:stretch>
        </p:blipFill>
        <p:spPr/>
      </p:pic>
      <p:sp>
        <p:nvSpPr>
          <p:cNvPr id="3" name="Content Placeholder 2">
            <a:extLst>
              <a:ext uri="{FF2B5EF4-FFF2-40B4-BE49-F238E27FC236}">
                <a16:creationId xmlns:a16="http://schemas.microsoft.com/office/drawing/2014/main" id="{427AC95E-ED63-807A-3711-23D8DE557EA5}"/>
              </a:ext>
            </a:extLst>
          </p:cNvPr>
          <p:cNvSpPr>
            <a:spLocks noGrp="1"/>
          </p:cNvSpPr>
          <p:nvPr>
            <p:ph sz="half" idx="2"/>
          </p:nvPr>
        </p:nvSpPr>
        <p:spPr/>
        <p:txBody>
          <a:bodyPr/>
          <a:lstStyle/>
          <a:p>
            <a:r>
              <a:rPr lang="en-US" dirty="0"/>
              <a:t>Virtual machines allow the execution of multiple simulated (or virtual) computers in a single physical computer.</a:t>
            </a:r>
          </a:p>
          <a:p>
            <a:r>
              <a:rPr lang="en-US" dirty="0"/>
              <a:t>The physical computer is called the </a:t>
            </a:r>
            <a:r>
              <a:rPr lang="en-US" dirty="0">
                <a:solidFill>
                  <a:schemeClr val="accent1"/>
                </a:solidFill>
              </a:rPr>
              <a:t>host computer </a:t>
            </a:r>
            <a:r>
              <a:rPr lang="en-US" dirty="0"/>
              <a:t>and the VMs are called </a:t>
            </a:r>
            <a:r>
              <a:rPr lang="en-US" dirty="0">
                <a:solidFill>
                  <a:schemeClr val="accent1"/>
                </a:solidFill>
              </a:rPr>
              <a:t>guest computers</a:t>
            </a:r>
            <a:r>
              <a:rPr lang="en-US" dirty="0"/>
              <a:t>.</a:t>
            </a:r>
          </a:p>
          <a:p>
            <a:endParaRPr lang="en-US" dirty="0"/>
          </a:p>
        </p:txBody>
      </p:sp>
      <p:sp>
        <p:nvSpPr>
          <p:cNvPr id="4" name="Content Placeholder 3">
            <a:extLst>
              <a:ext uri="{FF2B5EF4-FFF2-40B4-BE49-F238E27FC236}">
                <a16:creationId xmlns:a16="http://schemas.microsoft.com/office/drawing/2014/main" id="{A05EE7D4-7C6B-4443-E87E-C8CAFE2D86C8}"/>
              </a:ext>
            </a:extLst>
          </p:cNvPr>
          <p:cNvSpPr>
            <a:spLocks noGrp="1"/>
          </p:cNvSpPr>
          <p:nvPr>
            <p:ph sz="half" idx="12"/>
          </p:nvPr>
        </p:nvSpPr>
        <p:spPr/>
        <p:txBody>
          <a:bodyPr/>
          <a:lstStyle/>
          <a:p>
            <a:r>
              <a:rPr lang="en-US" dirty="0"/>
              <a:t>A </a:t>
            </a:r>
            <a:r>
              <a:rPr lang="en-US" dirty="0">
                <a:solidFill>
                  <a:schemeClr val="accent1"/>
                </a:solidFill>
              </a:rPr>
              <a:t>hypervisor</a:t>
            </a:r>
            <a:r>
              <a:rPr lang="en-US" dirty="0"/>
              <a:t> is a piece of software (or firmware) that allows multiple VMs to run on a single physical computer by </a:t>
            </a:r>
            <a:r>
              <a:rPr lang="en-US" i="1" dirty="0"/>
              <a:t>virtualizing</a:t>
            </a:r>
            <a:r>
              <a:rPr lang="en-US" dirty="0"/>
              <a:t> the hardware. </a:t>
            </a:r>
          </a:p>
          <a:p>
            <a:r>
              <a:rPr lang="en-US" dirty="0"/>
              <a:t>This picture shows a hypervisor</a:t>
            </a:r>
            <a:r>
              <a:rPr lang="en-US" dirty="0">
                <a:solidFill>
                  <a:schemeClr val="accent1"/>
                </a:solidFill>
              </a:rPr>
              <a:t> </a:t>
            </a:r>
            <a:r>
              <a:rPr lang="en-US" dirty="0"/>
              <a:t>that runs directly on the physical computer hardware and is often called a </a:t>
            </a:r>
            <a:r>
              <a:rPr lang="en-US" dirty="0">
                <a:solidFill>
                  <a:schemeClr val="accent1"/>
                </a:solidFill>
              </a:rPr>
              <a:t>bare-metal</a:t>
            </a:r>
            <a:r>
              <a:rPr lang="en-US" dirty="0"/>
              <a:t> or </a:t>
            </a:r>
            <a:r>
              <a:rPr lang="en-US" dirty="0">
                <a:solidFill>
                  <a:schemeClr val="accent1"/>
                </a:solidFill>
              </a:rPr>
              <a:t>Type 1 </a:t>
            </a:r>
            <a:r>
              <a:rPr lang="en-US" dirty="0"/>
              <a:t>hypervisor. </a:t>
            </a:r>
          </a:p>
          <a:p>
            <a:pPr lvl="1"/>
            <a:r>
              <a:rPr lang="en-US" dirty="0"/>
              <a:t>Bare-metal hypervisors typically run in a data center or cloud.</a:t>
            </a:r>
          </a:p>
        </p:txBody>
      </p:sp>
      <p:sp>
        <p:nvSpPr>
          <p:cNvPr id="5" name="Title 4">
            <a:extLst>
              <a:ext uri="{FF2B5EF4-FFF2-40B4-BE49-F238E27FC236}">
                <a16:creationId xmlns:a16="http://schemas.microsoft.com/office/drawing/2014/main" id="{C9736659-4C1A-1C5B-FC8D-00E0D249396B}"/>
              </a:ext>
            </a:extLst>
          </p:cNvPr>
          <p:cNvSpPr>
            <a:spLocks noGrp="1"/>
          </p:cNvSpPr>
          <p:nvPr>
            <p:ph type="title"/>
          </p:nvPr>
        </p:nvSpPr>
        <p:spPr/>
        <p:txBody>
          <a:bodyPr/>
          <a:lstStyle/>
          <a:p>
            <a:r>
              <a:rPr lang="en-US" dirty="0"/>
              <a:t>16.2 Virtual Machines</a:t>
            </a:r>
          </a:p>
        </p:txBody>
      </p:sp>
      <p:sp>
        <p:nvSpPr>
          <p:cNvPr id="6" name="Slide Number Placeholder 5">
            <a:extLst>
              <a:ext uri="{FF2B5EF4-FFF2-40B4-BE49-F238E27FC236}">
                <a16:creationId xmlns:a16="http://schemas.microsoft.com/office/drawing/2014/main" id="{640F0687-5FDB-66FF-A6EE-1BC6A8E271CE}"/>
              </a:ext>
            </a:extLst>
          </p:cNvPr>
          <p:cNvSpPr>
            <a:spLocks noGrp="1"/>
          </p:cNvSpPr>
          <p:nvPr>
            <p:ph type="sldNum" sz="quarter" idx="13"/>
          </p:nvPr>
        </p:nvSpPr>
        <p:spPr/>
        <p:txBody>
          <a:bodyPr/>
          <a:lstStyle/>
          <a:p>
            <a:fld id="{AE311D09-C3D9-45E8-99CE-78E12234EEAD}" type="slidenum">
              <a:rPr lang="en-US" smtClean="0"/>
              <a:pPr/>
              <a:t>6</a:t>
            </a:fld>
            <a:endParaRPr lang="en-US" dirty="0"/>
          </a:p>
        </p:txBody>
      </p:sp>
    </p:spTree>
    <p:extLst>
      <p:ext uri="{BB962C8B-B14F-4D97-AF65-F5344CB8AC3E}">
        <p14:creationId xmlns:p14="http://schemas.microsoft.com/office/powerpoint/2010/main" val="3417141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Placeholder 7">
            <a:extLst>
              <a:ext uri="{FF2B5EF4-FFF2-40B4-BE49-F238E27FC236}">
                <a16:creationId xmlns:a16="http://schemas.microsoft.com/office/drawing/2014/main" id="{B0C1BC2A-61A6-16FA-54F4-238B73C62419}"/>
              </a:ext>
            </a:extLst>
          </p:cNvPr>
          <p:cNvPicPr>
            <a:picLocks noGrp="1" noChangeAspect="1"/>
          </p:cNvPicPr>
          <p:nvPr>
            <p:ph type="pic" sz="quarter" idx="11"/>
          </p:nvPr>
        </p:nvPicPr>
        <p:blipFill rotWithShape="1">
          <a:blip r:embed="rId2">
            <a:extLst>
              <a:ext uri="{28A0092B-C50C-407E-A947-70E740481C1C}">
                <a14:useLocalDpi xmlns:a14="http://schemas.microsoft.com/office/drawing/2010/main" val="0"/>
              </a:ext>
            </a:extLst>
          </a:blip>
          <a:srcRect l="-13468" r="-13468"/>
          <a:stretch/>
        </p:blipFill>
        <p:spPr/>
      </p:pic>
      <p:sp>
        <p:nvSpPr>
          <p:cNvPr id="3" name="Content Placeholder 2">
            <a:extLst>
              <a:ext uri="{FF2B5EF4-FFF2-40B4-BE49-F238E27FC236}">
                <a16:creationId xmlns:a16="http://schemas.microsoft.com/office/drawing/2014/main" id="{B2741529-D957-5689-DE03-52D4AE035DDC}"/>
              </a:ext>
            </a:extLst>
          </p:cNvPr>
          <p:cNvSpPr>
            <a:spLocks noGrp="1"/>
          </p:cNvSpPr>
          <p:nvPr>
            <p:ph sz="half" idx="2"/>
          </p:nvPr>
        </p:nvSpPr>
        <p:spPr/>
        <p:txBody>
          <a:bodyPr/>
          <a:lstStyle/>
          <a:p>
            <a:r>
              <a:rPr lang="en-US" dirty="0"/>
              <a:t>Another type of hypervisor, called a </a:t>
            </a:r>
            <a:r>
              <a:rPr lang="en-US" dirty="0">
                <a:solidFill>
                  <a:schemeClr val="accent1"/>
                </a:solidFill>
              </a:rPr>
              <a:t>hosted</a:t>
            </a:r>
            <a:r>
              <a:rPr lang="en-US" dirty="0"/>
              <a:t> or </a:t>
            </a:r>
            <a:r>
              <a:rPr lang="en-US" dirty="0">
                <a:solidFill>
                  <a:schemeClr val="accent1"/>
                </a:solidFill>
              </a:rPr>
              <a:t>Type 2</a:t>
            </a:r>
            <a:r>
              <a:rPr lang="en-US" dirty="0"/>
              <a:t> hypervisor. In this case, the hypervisor runs as a service on top of a host operating system, and the hypervisor hosts VMs.</a:t>
            </a:r>
          </a:p>
          <a:p>
            <a:r>
              <a:rPr lang="en-US" dirty="0"/>
              <a:t>Hosted hypervisors are typically used on desktop or laptop computers.</a:t>
            </a:r>
          </a:p>
          <a:p>
            <a:endParaRPr lang="en-US" dirty="0"/>
          </a:p>
        </p:txBody>
      </p:sp>
      <p:sp>
        <p:nvSpPr>
          <p:cNvPr id="4" name="Content Placeholder 3">
            <a:extLst>
              <a:ext uri="{FF2B5EF4-FFF2-40B4-BE49-F238E27FC236}">
                <a16:creationId xmlns:a16="http://schemas.microsoft.com/office/drawing/2014/main" id="{00BC30D5-8470-FA7D-FBBA-3748D0C49181}"/>
              </a:ext>
            </a:extLst>
          </p:cNvPr>
          <p:cNvSpPr>
            <a:spLocks noGrp="1"/>
          </p:cNvSpPr>
          <p:nvPr>
            <p:ph sz="half" idx="12"/>
          </p:nvPr>
        </p:nvSpPr>
        <p:spPr/>
        <p:txBody>
          <a:bodyPr/>
          <a:lstStyle/>
          <a:p>
            <a:r>
              <a:rPr lang="en-US" dirty="0"/>
              <a:t>They can be used to replicate a production environment on a development computer. This approach ensures that the development and production environments match each other.</a:t>
            </a:r>
          </a:p>
        </p:txBody>
      </p:sp>
      <p:sp>
        <p:nvSpPr>
          <p:cNvPr id="5" name="Title 4">
            <a:extLst>
              <a:ext uri="{FF2B5EF4-FFF2-40B4-BE49-F238E27FC236}">
                <a16:creationId xmlns:a16="http://schemas.microsoft.com/office/drawing/2014/main" id="{B9EB4E4A-E731-80B1-8A70-A6D8721559BC}"/>
              </a:ext>
            </a:extLst>
          </p:cNvPr>
          <p:cNvSpPr>
            <a:spLocks noGrp="1"/>
          </p:cNvSpPr>
          <p:nvPr>
            <p:ph type="title"/>
          </p:nvPr>
        </p:nvSpPr>
        <p:spPr/>
        <p:txBody>
          <a:bodyPr/>
          <a:lstStyle/>
          <a:p>
            <a:r>
              <a:rPr lang="en-US" dirty="0"/>
              <a:t>16.2 Virtual Machines</a:t>
            </a:r>
          </a:p>
        </p:txBody>
      </p:sp>
      <p:sp>
        <p:nvSpPr>
          <p:cNvPr id="6" name="Slide Number Placeholder 5">
            <a:extLst>
              <a:ext uri="{FF2B5EF4-FFF2-40B4-BE49-F238E27FC236}">
                <a16:creationId xmlns:a16="http://schemas.microsoft.com/office/drawing/2014/main" id="{52FE668F-2A72-59B6-EEE1-09EA93840D5A}"/>
              </a:ext>
            </a:extLst>
          </p:cNvPr>
          <p:cNvSpPr>
            <a:spLocks noGrp="1"/>
          </p:cNvSpPr>
          <p:nvPr>
            <p:ph type="sldNum" sz="quarter" idx="13"/>
          </p:nvPr>
        </p:nvSpPr>
        <p:spPr/>
        <p:txBody>
          <a:bodyPr/>
          <a:lstStyle/>
          <a:p>
            <a:fld id="{AE311D09-C3D9-45E8-99CE-78E12234EEAD}" type="slidenum">
              <a:rPr lang="en-US" smtClean="0"/>
              <a:pPr/>
              <a:t>7</a:t>
            </a:fld>
            <a:endParaRPr lang="en-US" dirty="0"/>
          </a:p>
        </p:txBody>
      </p:sp>
    </p:spTree>
    <p:extLst>
      <p:ext uri="{BB962C8B-B14F-4D97-AF65-F5344CB8AC3E}">
        <p14:creationId xmlns:p14="http://schemas.microsoft.com/office/powerpoint/2010/main" val="38545854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DD46C8E-C778-980D-9A9D-9BE40D7FE5B0}"/>
              </a:ext>
            </a:extLst>
          </p:cNvPr>
          <p:cNvSpPr>
            <a:spLocks noGrp="1"/>
          </p:cNvSpPr>
          <p:nvPr>
            <p:ph sz="half" idx="2"/>
          </p:nvPr>
        </p:nvSpPr>
        <p:spPr/>
        <p:txBody>
          <a:bodyPr/>
          <a:lstStyle/>
          <a:p>
            <a:r>
              <a:rPr lang="en-US" dirty="0"/>
              <a:t>A hypervisor performs two main functions: </a:t>
            </a:r>
          </a:p>
          <a:p>
            <a:pPr lvl="1"/>
            <a:r>
              <a:rPr lang="en-US" dirty="0"/>
              <a:t>It manages the code running in each VM</a:t>
            </a:r>
          </a:p>
          <a:p>
            <a:pPr lvl="1"/>
            <a:r>
              <a:rPr lang="en-US" dirty="0"/>
              <a:t>it manages the VMs themselves</a:t>
            </a:r>
          </a:p>
          <a:p>
            <a:r>
              <a:rPr lang="en-US" dirty="0"/>
              <a:t>The hypervisor is a complicated piece of software. One concern with VMs is the overhead introduced by the sharing and isolation needed for virtualization.</a:t>
            </a:r>
          </a:p>
          <a:p>
            <a:pPr lvl="1"/>
            <a:r>
              <a:rPr lang="en-US" dirty="0"/>
              <a:t>That is, how much slower does a service run on a virtual machine, compared to running directly in a bare-metal physical machine?</a:t>
            </a:r>
          </a:p>
          <a:p>
            <a:pPr lvl="1"/>
            <a:r>
              <a:rPr lang="en-US" dirty="0"/>
              <a:t>Virtualization technology is improving all the time, but overheads of approximately 10% have been reported by </a:t>
            </a:r>
            <a:r>
              <a:rPr lang="en-US" dirty="0">
                <a:hlinkClick r:id="rId2"/>
              </a:rPr>
              <a:t>Microsoft on its Hyper-V hypervisor</a:t>
            </a:r>
            <a:r>
              <a:rPr lang="en-US" dirty="0"/>
              <a:t>.</a:t>
            </a:r>
          </a:p>
          <a:p>
            <a:r>
              <a:rPr lang="en-US" dirty="0"/>
              <a:t>VMs have two important effects that software architects need to consider:</a:t>
            </a:r>
          </a:p>
          <a:p>
            <a:pPr lvl="1"/>
            <a:r>
              <a:rPr lang="en-US" dirty="0">
                <a:solidFill>
                  <a:schemeClr val="accent1"/>
                </a:solidFill>
              </a:rPr>
              <a:t>Performance</a:t>
            </a:r>
            <a:r>
              <a:rPr lang="en-US" dirty="0"/>
              <a:t>: Virtualization incurs a performance cost. </a:t>
            </a:r>
          </a:p>
          <a:p>
            <a:pPr lvl="1"/>
            <a:r>
              <a:rPr lang="en-US" dirty="0">
                <a:solidFill>
                  <a:schemeClr val="accent1"/>
                </a:solidFill>
              </a:rPr>
              <a:t>Separation of concerns</a:t>
            </a:r>
            <a:r>
              <a:rPr lang="en-US" dirty="0"/>
              <a:t>: Virtualization lets architects focus on design, while others handle hardware and deployment.</a:t>
            </a:r>
          </a:p>
        </p:txBody>
      </p:sp>
      <p:sp>
        <p:nvSpPr>
          <p:cNvPr id="3" name="Title 2">
            <a:extLst>
              <a:ext uri="{FF2B5EF4-FFF2-40B4-BE49-F238E27FC236}">
                <a16:creationId xmlns:a16="http://schemas.microsoft.com/office/drawing/2014/main" id="{9D19A5C4-F8C0-C08E-1854-7B8610C281F5}"/>
              </a:ext>
            </a:extLst>
          </p:cNvPr>
          <p:cNvSpPr>
            <a:spLocks noGrp="1"/>
          </p:cNvSpPr>
          <p:nvPr>
            <p:ph type="title"/>
          </p:nvPr>
        </p:nvSpPr>
        <p:spPr/>
        <p:txBody>
          <a:bodyPr/>
          <a:lstStyle/>
          <a:p>
            <a:r>
              <a:rPr lang="en-US" dirty="0"/>
              <a:t>16.2 Virtual Machines</a:t>
            </a:r>
          </a:p>
        </p:txBody>
      </p:sp>
      <p:sp>
        <p:nvSpPr>
          <p:cNvPr id="4" name="Slide Number Placeholder 3">
            <a:extLst>
              <a:ext uri="{FF2B5EF4-FFF2-40B4-BE49-F238E27FC236}">
                <a16:creationId xmlns:a16="http://schemas.microsoft.com/office/drawing/2014/main" id="{65A5056B-783F-7CB2-838F-9480EA2E1612}"/>
              </a:ext>
            </a:extLst>
          </p:cNvPr>
          <p:cNvSpPr>
            <a:spLocks noGrp="1"/>
          </p:cNvSpPr>
          <p:nvPr>
            <p:ph type="sldNum" sz="quarter" idx="10"/>
          </p:nvPr>
        </p:nvSpPr>
        <p:spPr/>
        <p:txBody>
          <a:bodyPr/>
          <a:lstStyle/>
          <a:p>
            <a:fld id="{AE311D09-C3D9-45E8-99CE-78E12234EEAD}" type="slidenum">
              <a:rPr lang="en-US" smtClean="0"/>
              <a:pPr/>
              <a:t>8</a:t>
            </a:fld>
            <a:endParaRPr lang="en-US" dirty="0"/>
          </a:p>
        </p:txBody>
      </p:sp>
    </p:spTree>
    <p:extLst>
      <p:ext uri="{BB962C8B-B14F-4D97-AF65-F5344CB8AC3E}">
        <p14:creationId xmlns:p14="http://schemas.microsoft.com/office/powerpoint/2010/main" val="945497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95F965E-4AC2-68A9-8E14-11875D0ECA88}"/>
              </a:ext>
            </a:extLst>
          </p:cNvPr>
          <p:cNvSpPr>
            <a:spLocks noGrp="1"/>
          </p:cNvSpPr>
          <p:nvPr>
            <p:ph sz="half" idx="2"/>
          </p:nvPr>
        </p:nvSpPr>
        <p:spPr/>
        <p:txBody>
          <a:bodyPr/>
          <a:lstStyle/>
          <a:p>
            <a:r>
              <a:rPr lang="en-US" dirty="0"/>
              <a:t>A </a:t>
            </a:r>
            <a:r>
              <a:rPr lang="en-US" dirty="0">
                <a:solidFill>
                  <a:schemeClr val="accent1"/>
                </a:solidFill>
              </a:rPr>
              <a:t>VM image </a:t>
            </a:r>
            <a:r>
              <a:rPr lang="en-US" dirty="0"/>
              <a:t>is like a copy of a computer’s hard drive. It contains all the data and programs needed to run a virtual machine, including:</a:t>
            </a:r>
          </a:p>
          <a:p>
            <a:pPr lvl="1"/>
            <a:r>
              <a:rPr lang="en-US" dirty="0"/>
              <a:t>The operating system</a:t>
            </a:r>
          </a:p>
          <a:p>
            <a:pPr lvl="1"/>
            <a:r>
              <a:rPr lang="en-US" dirty="0"/>
              <a:t>Software/services you want to run</a:t>
            </a:r>
          </a:p>
          <a:p>
            <a:pPr lvl="1"/>
            <a:r>
              <a:rPr lang="en-US" dirty="0"/>
              <a:t>The </a:t>
            </a:r>
            <a:r>
              <a:rPr lang="en-US" dirty="0">
                <a:solidFill>
                  <a:schemeClr val="accent1"/>
                </a:solidFill>
              </a:rPr>
              <a:t>boot loader</a:t>
            </a:r>
            <a:r>
              <a:rPr lang="en-US" dirty="0"/>
              <a:t>, which is the small program that starts the system.</a:t>
            </a:r>
          </a:p>
          <a:p>
            <a:r>
              <a:rPr lang="en-US" dirty="0"/>
              <a:t>There are three approaches you can follow to create a new VM image:</a:t>
            </a:r>
          </a:p>
          <a:p>
            <a:pPr lvl="1"/>
            <a:r>
              <a:rPr lang="en-US" dirty="0"/>
              <a:t>You take a copy (snapshot) of a computer that’s already set up the software you need.</a:t>
            </a:r>
          </a:p>
          <a:p>
            <a:pPr lvl="1"/>
            <a:r>
              <a:rPr lang="en-US" dirty="0"/>
              <a:t>You can start from an existing image and add additional software.</a:t>
            </a:r>
          </a:p>
          <a:p>
            <a:pPr lvl="1"/>
            <a:r>
              <a:rPr lang="en-US" dirty="0"/>
              <a:t>Build from scratch: install the OS, format the disk, add software, etc.</a:t>
            </a:r>
          </a:p>
        </p:txBody>
      </p:sp>
      <p:sp>
        <p:nvSpPr>
          <p:cNvPr id="3" name="Title 2">
            <a:extLst>
              <a:ext uri="{FF2B5EF4-FFF2-40B4-BE49-F238E27FC236}">
                <a16:creationId xmlns:a16="http://schemas.microsoft.com/office/drawing/2014/main" id="{33EB3714-4A4B-90B4-B6BB-F3AA08915F4A}"/>
              </a:ext>
            </a:extLst>
          </p:cNvPr>
          <p:cNvSpPr>
            <a:spLocks noGrp="1"/>
          </p:cNvSpPr>
          <p:nvPr>
            <p:ph type="title"/>
          </p:nvPr>
        </p:nvSpPr>
        <p:spPr/>
        <p:txBody>
          <a:bodyPr/>
          <a:lstStyle/>
          <a:p>
            <a:r>
              <a:rPr lang="en-US" dirty="0"/>
              <a:t>16.3 VM Images</a:t>
            </a:r>
          </a:p>
        </p:txBody>
      </p:sp>
      <p:sp>
        <p:nvSpPr>
          <p:cNvPr id="4" name="Slide Number Placeholder 3">
            <a:extLst>
              <a:ext uri="{FF2B5EF4-FFF2-40B4-BE49-F238E27FC236}">
                <a16:creationId xmlns:a16="http://schemas.microsoft.com/office/drawing/2014/main" id="{3380637E-4239-0EDC-26E9-9E11C8AAEDDD}"/>
              </a:ext>
            </a:extLst>
          </p:cNvPr>
          <p:cNvSpPr>
            <a:spLocks noGrp="1"/>
          </p:cNvSpPr>
          <p:nvPr>
            <p:ph type="sldNum" sz="quarter" idx="10"/>
          </p:nvPr>
        </p:nvSpPr>
        <p:spPr/>
        <p:txBody>
          <a:bodyPr/>
          <a:lstStyle/>
          <a:p>
            <a:fld id="{AE311D09-C3D9-45E8-99CE-78E12234EEAD}" type="slidenum">
              <a:rPr lang="en-US" smtClean="0"/>
              <a:pPr/>
              <a:t>9</a:t>
            </a:fld>
            <a:endParaRPr lang="en-US" dirty="0"/>
          </a:p>
        </p:txBody>
      </p:sp>
    </p:spTree>
    <p:extLst>
      <p:ext uri="{BB962C8B-B14F-4D97-AF65-F5344CB8AC3E}">
        <p14:creationId xmlns:p14="http://schemas.microsoft.com/office/powerpoint/2010/main" val="2570663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marL="285750" indent="-285750" algn="l">
          <a:buFont typeface="Arial" panose="020B0604020202020204" pitchFamily="34" charset="0"/>
          <a:buChar char="•"/>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1387</TotalTime>
  <Words>1519</Words>
  <Application>Microsoft Office PowerPoint</Application>
  <PresentationFormat>Widescreen</PresentationFormat>
  <Paragraphs>118</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Times New Roman</vt:lpstr>
      <vt:lpstr>Wingdings</vt:lpstr>
      <vt:lpstr>Office Theme</vt:lpstr>
      <vt:lpstr>PowerPoint Presentation</vt:lpstr>
      <vt:lpstr>PowerPoint Presentation</vt:lpstr>
      <vt:lpstr>PowerPoint Presentation</vt:lpstr>
      <vt:lpstr>Introduction</vt:lpstr>
      <vt:lpstr>16.1 Shared Resources</vt:lpstr>
      <vt:lpstr>16.2 Virtual Machines</vt:lpstr>
      <vt:lpstr>16.2 Virtual Machines</vt:lpstr>
      <vt:lpstr>16.2 Virtual Machines</vt:lpstr>
      <vt:lpstr>16.3 VM Images</vt:lpstr>
      <vt:lpstr>16.3 VM Images</vt:lpstr>
      <vt:lpstr>16.4 Containers</vt:lpstr>
      <vt:lpstr>16.4 Containers</vt:lpstr>
      <vt:lpstr>16.4 Containers</vt:lpstr>
      <vt:lpstr>16.5 Containers and VMs</vt:lpstr>
      <vt:lpstr>16.6 Container Portability</vt:lpstr>
      <vt:lpstr>16.7 Pods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mohamad khorsandi</dc:creator>
  <cp:lastModifiedBy>mohamad khorsandi</cp:lastModifiedBy>
  <cp:revision>27</cp:revision>
  <dcterms:created xsi:type="dcterms:W3CDTF">2025-05-02T12:16:21Z</dcterms:created>
  <dcterms:modified xsi:type="dcterms:W3CDTF">2025-05-10T08:42:32Z</dcterms:modified>
</cp:coreProperties>
</file>

<file path=docProps/thumbnail.jpeg>
</file>